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Sniglet"/>
      <p:regular r:id="rId23"/>
    </p:embeddedFont>
    <p:embeddedFont>
      <p:font typeface="Walter Turncoat"/>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font" Target="fonts/WalterTurncoat-regular.fntdata"/><Relationship Id="rId12" Type="http://schemas.openxmlformats.org/officeDocument/2006/relationships/slide" Target="slides/slide8.xml"/><Relationship Id="rId23" Type="http://schemas.openxmlformats.org/officeDocument/2006/relationships/font" Target="fonts/Snigle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We combine students’ natural curiosity in subjects that interest them with our approach to primary source directed research in order to develop their topic. After understanding the theme, we have the student complete a topic interest sheet. From there, we research 3-5 different people or events that align with their interests. We teach students how to use tertiary and secondary sources to find information about each of these. From there, we ask that students narrow it down to their broad topic. By the end of next week, your students will know what their broad topics will be. After doing research on their guiding questions, we can help them narrow down their broad topic further into their narrow topic and then develop their thesis.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This is all done in an online document called their Historical Research Journal. No matter what type of project type they will be choosing (documentary, website, paper, performance, exhibit board), all students will complete this step in their research process.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After the completion of their Historical Research Journals, students will select a project type from those listed here on this slide.</a:t>
            </a:r>
            <a:endParaRPr/>
          </a:p>
          <a:p>
            <a:pPr indent="0" lvl="0" marL="0" rtl="0" algn="l">
              <a:lnSpc>
                <a:spcPct val="115000"/>
              </a:lnSpc>
              <a:spcBef>
                <a:spcPts val="0"/>
              </a:spcBef>
              <a:spcAft>
                <a:spcPts val="0"/>
              </a:spcAft>
              <a:buSzPts val="1400"/>
              <a:buNone/>
            </a:pPr>
            <a:r>
              <a:rPr lang="en"/>
              <a:t>There are certain project topics that will lend their way towards a certain project type. If you have multimedia clips, such as video and audio, a website would be able to showcase that the best. If your paper has more primary sources that are original books or written works (like law proceedings), a paper would be the preferable medium. If you like to act and can present your topic in a dynamic way with an emotional hook, performance would be best.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
              <a:t>At GSH, we are open to all project types, but we prefer three of the choices shows: essay, performance, and website. I do have resources for people who can help for the other two mediums, but please note that exhibit boards tend to be expensive and documentaries tend to be very time consuming.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The way the project has been broken down in the schedule and online journal, students should be able to complete each part before they leave at 4:45pm each day.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I also understand that students have other extracurricular activities - sports, dance, family events. It’s important to me that students have a breadth of experiences in elementary school, so I’d like to accommodate as much as they can handle.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Robert Buss was the chairperson for the Hawaii Council for the Humanities. He recently retired, but he was a keystone in the creation and sustainment of the NHD program in Hawaii for decades.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What he says is true - we look for the “rhymes” - the connections across time with changes in context to interpret history - and this is what sets NHD apart from doing a history report - we don’t just learn history, we DO history.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Historically, not many PLCS students complete in our division. This is my first year competing in Nebraska, so I’m interested to see how many students will compete. My goal is to grow the youth program here in Nebraska, then move onto national recognition of the youth category. By having our fourth and fifth grader complete NHD projects, we can show other schools across the state that our program can serve as a model for other schools looking to start their own program and expand the youth division.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85800" y="1991813"/>
            <a:ext cx="77724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4"/>
          <p:cNvSpPr txBox="1"/>
          <p:nvPr>
            <p:ph type="ctrTitle"/>
          </p:nvPr>
        </p:nvSpPr>
        <p:spPr>
          <a:xfrm>
            <a:off x="685800" y="1964342"/>
            <a:ext cx="77724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5" name="Google Shape;15;p4"/>
          <p:cNvSpPr txBox="1"/>
          <p:nvPr>
            <p:ph idx="1" type="subTitle"/>
          </p:nvPr>
        </p:nvSpPr>
        <p:spPr>
          <a:xfrm>
            <a:off x="685800" y="3144853"/>
            <a:ext cx="77724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000"/>
              <a:buNone/>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6" name="Google Shape;16;p4"/>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sp>
        <p:nvSpPr>
          <p:cNvPr id="18" name="Google Shape;18;p5"/>
          <p:cNvSpPr txBox="1"/>
          <p:nvPr>
            <p:ph idx="1" type="body"/>
          </p:nvPr>
        </p:nvSpPr>
        <p:spPr>
          <a:xfrm>
            <a:off x="1700925" y="1399800"/>
            <a:ext cx="5742300" cy="819900"/>
          </a:xfrm>
          <a:prstGeom prst="rect">
            <a:avLst/>
          </a:prstGeom>
          <a:noFill/>
          <a:ln>
            <a:noFill/>
          </a:ln>
        </p:spPr>
        <p:txBody>
          <a:bodyPr anchorCtr="0" anchor="t" bIns="91425" lIns="91425" spcFirstLastPara="1" rIns="91425" wrap="square" tIns="91425">
            <a:noAutofit/>
          </a:bodyPr>
          <a:lstStyle>
            <a:lvl1pPr indent="-419100" lvl="0" marL="457200" algn="ctr">
              <a:lnSpc>
                <a:spcPct val="100000"/>
              </a:lnSpc>
              <a:spcBef>
                <a:spcPts val="600"/>
              </a:spcBef>
              <a:spcAft>
                <a:spcPts val="0"/>
              </a:spcAft>
              <a:buSzPts val="3000"/>
              <a:buChar char="✘"/>
              <a:defRPr sz="3000"/>
            </a:lvl1pPr>
            <a:lvl2pPr indent="-419100" lvl="1" marL="914400" algn="ctr">
              <a:lnSpc>
                <a:spcPct val="100000"/>
              </a:lnSpc>
              <a:spcBef>
                <a:spcPts val="0"/>
              </a:spcBef>
              <a:spcAft>
                <a:spcPts val="0"/>
              </a:spcAft>
              <a:buSzPts val="3000"/>
              <a:buChar char="○"/>
              <a:defRPr sz="3000"/>
            </a:lvl2pPr>
            <a:lvl3pPr indent="-419100" lvl="2" marL="1371600" algn="ctr">
              <a:lnSpc>
                <a:spcPct val="100000"/>
              </a:lnSpc>
              <a:spcBef>
                <a:spcPts val="0"/>
              </a:spcBef>
              <a:spcAft>
                <a:spcPts val="0"/>
              </a:spcAft>
              <a:buSzPts val="3000"/>
              <a:buChar char="■"/>
              <a:defRPr sz="3000"/>
            </a:lvl3pPr>
            <a:lvl4pPr indent="-419100" lvl="3" marL="1828800" algn="ctr">
              <a:lnSpc>
                <a:spcPct val="100000"/>
              </a:lnSpc>
              <a:spcBef>
                <a:spcPts val="0"/>
              </a:spcBef>
              <a:spcAft>
                <a:spcPts val="0"/>
              </a:spcAft>
              <a:buSzPts val="3000"/>
              <a:buChar char="●"/>
              <a:defRPr sz="3000"/>
            </a:lvl4pPr>
            <a:lvl5pPr indent="-419100" lvl="4" marL="2286000" algn="ctr">
              <a:lnSpc>
                <a:spcPct val="100000"/>
              </a:lnSpc>
              <a:spcBef>
                <a:spcPts val="0"/>
              </a:spcBef>
              <a:spcAft>
                <a:spcPts val="0"/>
              </a:spcAft>
              <a:buSzPts val="3000"/>
              <a:buChar char="○"/>
              <a:defRPr sz="3000"/>
            </a:lvl5pPr>
            <a:lvl6pPr indent="-419100" lvl="5" marL="2743200" algn="ctr">
              <a:lnSpc>
                <a:spcPct val="100000"/>
              </a:lnSpc>
              <a:spcBef>
                <a:spcPts val="0"/>
              </a:spcBef>
              <a:spcAft>
                <a:spcPts val="0"/>
              </a:spcAft>
              <a:buSzPts val="3000"/>
              <a:buChar char="■"/>
              <a:defRPr sz="3000"/>
            </a:lvl6pPr>
            <a:lvl7pPr indent="-419100" lvl="6" marL="3200400" algn="ctr">
              <a:lnSpc>
                <a:spcPct val="100000"/>
              </a:lnSpc>
              <a:spcBef>
                <a:spcPts val="0"/>
              </a:spcBef>
              <a:spcAft>
                <a:spcPts val="0"/>
              </a:spcAft>
              <a:buSzPts val="3000"/>
              <a:buChar char="●"/>
              <a:defRPr sz="3000"/>
            </a:lvl7pPr>
            <a:lvl8pPr indent="-419100" lvl="7" marL="3657600" algn="ctr">
              <a:lnSpc>
                <a:spcPct val="100000"/>
              </a:lnSpc>
              <a:spcBef>
                <a:spcPts val="0"/>
              </a:spcBef>
              <a:spcAft>
                <a:spcPts val="0"/>
              </a:spcAft>
              <a:buSzPts val="3000"/>
              <a:buChar char="○"/>
              <a:defRPr sz="3000"/>
            </a:lvl8pPr>
            <a:lvl9pPr indent="-419100" lvl="8" marL="4114800" algn="ctr">
              <a:lnSpc>
                <a:spcPct val="100000"/>
              </a:lnSpc>
              <a:spcBef>
                <a:spcPts val="0"/>
              </a:spcBef>
              <a:spcAft>
                <a:spcPts val="0"/>
              </a:spcAft>
              <a:buSzPts val="3000"/>
              <a:buChar char="■"/>
              <a:defRPr sz="3000"/>
            </a:lvl9pPr>
          </a:lstStyle>
          <a:p/>
        </p:txBody>
      </p:sp>
      <p:sp>
        <p:nvSpPr>
          <p:cNvPr id="19" name="Google Shape;19;p5"/>
          <p:cNvSpPr txBox="1"/>
          <p:nvPr/>
        </p:nvSpPr>
        <p:spPr>
          <a:xfrm>
            <a:off x="3593400" y="857569"/>
            <a:ext cx="1957200" cy="653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 sz="9600" u="none" cap="none" strike="noStrike">
                <a:solidFill>
                  <a:srgbClr val="FFFFFF"/>
                </a:solidFill>
                <a:latin typeface="Walter Turncoat"/>
                <a:ea typeface="Walter Turncoat"/>
                <a:cs typeface="Walter Turncoat"/>
                <a:sym typeface="Walter Turncoat"/>
              </a:rPr>
              <a:t>“</a:t>
            </a:r>
            <a:endParaRPr b="0" i="0" sz="9600" u="none" cap="none" strike="noStrike">
              <a:solidFill>
                <a:srgbClr val="FFFFFF"/>
              </a:solidFill>
              <a:latin typeface="Walter Turncoat"/>
              <a:ea typeface="Walter Turncoat"/>
              <a:cs typeface="Walter Turncoat"/>
              <a:sym typeface="Walter Turncoat"/>
            </a:endParaRPr>
          </a:p>
        </p:txBody>
      </p:sp>
      <p:sp>
        <p:nvSpPr>
          <p:cNvPr id="20" name="Google Shape;20;p5"/>
          <p:cNvSpPr/>
          <p:nvPr/>
        </p:nvSpPr>
        <p:spPr>
          <a:xfrm>
            <a:off x="4128150" y="550650"/>
            <a:ext cx="887711" cy="849160"/>
          </a:xfrm>
          <a:custGeom>
            <a:rect b="b" l="l" r="r" t="t"/>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5"/>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sp>
        <p:nvSpPr>
          <p:cNvPr id="23" name="Google Shape;23;p6"/>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24" name="Google Shape;24;p6"/>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a:lvl1pPr>
            <a:lvl2pPr indent="-355600" lvl="1" marL="914400" algn="l">
              <a:lnSpc>
                <a:spcPct val="100000"/>
              </a:lnSpc>
              <a:spcBef>
                <a:spcPts val="0"/>
              </a:spcBef>
              <a:spcAft>
                <a:spcPts val="0"/>
              </a:spcAft>
              <a:buSzPts val="2000"/>
              <a:buChar char="○"/>
              <a:defRPr/>
            </a:lvl2pPr>
            <a:lvl3pPr indent="-355600" lvl="2" marL="1371600" algn="l">
              <a:lnSpc>
                <a:spcPct val="100000"/>
              </a:lnSpc>
              <a:spcBef>
                <a:spcPts val="0"/>
              </a:spcBef>
              <a:spcAft>
                <a:spcPts val="0"/>
              </a:spcAft>
              <a:buSzPts val="2000"/>
              <a:buChar char="■"/>
              <a:defRPr/>
            </a:lvl3pPr>
            <a:lvl4pPr indent="-355600" lvl="3" marL="1828800" algn="l">
              <a:lnSpc>
                <a:spcPct val="100000"/>
              </a:lnSpc>
              <a:spcBef>
                <a:spcPts val="0"/>
              </a:spcBef>
              <a:spcAft>
                <a:spcPts val="0"/>
              </a:spcAft>
              <a:buSzPts val="2000"/>
              <a:buChar char="●"/>
              <a:defRPr/>
            </a:lvl4pPr>
            <a:lvl5pPr indent="-355600" lvl="4" marL="2286000" algn="l">
              <a:lnSpc>
                <a:spcPct val="100000"/>
              </a:lnSpc>
              <a:spcBef>
                <a:spcPts val="0"/>
              </a:spcBef>
              <a:spcAft>
                <a:spcPts val="0"/>
              </a:spcAft>
              <a:buSzPts val="2000"/>
              <a:buChar char="○"/>
              <a:defRPr/>
            </a:lvl5pPr>
            <a:lvl6pPr indent="-355600" lvl="5" marL="2743200" algn="l">
              <a:lnSpc>
                <a:spcPct val="100000"/>
              </a:lnSpc>
              <a:spcBef>
                <a:spcPts val="0"/>
              </a:spcBef>
              <a:spcAft>
                <a:spcPts val="0"/>
              </a:spcAft>
              <a:buSzPts val="2000"/>
              <a:buChar char="■"/>
              <a:defRPr/>
            </a:lvl6pPr>
            <a:lvl7pPr indent="-355600" lvl="6" marL="3200400" algn="l">
              <a:lnSpc>
                <a:spcPct val="100000"/>
              </a:lnSpc>
              <a:spcBef>
                <a:spcPts val="0"/>
              </a:spcBef>
              <a:spcAft>
                <a:spcPts val="0"/>
              </a:spcAft>
              <a:buSzPts val="2000"/>
              <a:buChar char="●"/>
              <a:defRPr/>
            </a:lvl7pPr>
            <a:lvl8pPr indent="-355600" lvl="7" marL="3657600" algn="l">
              <a:lnSpc>
                <a:spcPct val="100000"/>
              </a:lnSpc>
              <a:spcBef>
                <a:spcPts val="0"/>
              </a:spcBef>
              <a:spcAft>
                <a:spcPts val="0"/>
              </a:spcAft>
              <a:buSzPts val="2000"/>
              <a:buChar char="○"/>
              <a:defRPr/>
            </a:lvl8pPr>
            <a:lvl9pPr indent="-355600" lvl="8" marL="4114800" algn="l">
              <a:lnSpc>
                <a:spcPct val="100000"/>
              </a:lnSpc>
              <a:spcBef>
                <a:spcPts val="0"/>
              </a:spcBef>
              <a:spcAft>
                <a:spcPts val="0"/>
              </a:spcAft>
              <a:buSzPts val="2000"/>
              <a:buChar char="■"/>
              <a:defRPr/>
            </a:lvl9pPr>
          </a:lstStyle>
          <a:p/>
        </p:txBody>
      </p:sp>
      <p:sp>
        <p:nvSpPr>
          <p:cNvPr id="25" name="Google Shape;25;p6"/>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6" name="Shape 26"/>
        <p:cNvGrpSpPr/>
        <p:nvPr/>
      </p:nvGrpSpPr>
      <p:grpSpPr>
        <a:xfrm>
          <a:off x="0" y="0"/>
          <a:ext cx="0" cy="0"/>
          <a:chOff x="0" y="0"/>
          <a:chExt cx="0" cy="0"/>
        </a:xfrm>
      </p:grpSpPr>
      <p:sp>
        <p:nvSpPr>
          <p:cNvPr id="27" name="Google Shape;27;p7"/>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28" name="Google Shape;28;p7"/>
          <p:cNvSpPr txBox="1"/>
          <p:nvPr>
            <p:ph idx="1" type="body"/>
          </p:nvPr>
        </p:nvSpPr>
        <p:spPr>
          <a:xfrm>
            <a:off x="457200" y="1507925"/>
            <a:ext cx="2631900" cy="3417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29" name="Google Shape;29;p7"/>
          <p:cNvSpPr txBox="1"/>
          <p:nvPr>
            <p:ph idx="2" type="body"/>
          </p:nvPr>
        </p:nvSpPr>
        <p:spPr>
          <a:xfrm>
            <a:off x="3223964" y="1507925"/>
            <a:ext cx="2631900" cy="3417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30" name="Google Shape;30;p7"/>
          <p:cNvSpPr txBox="1"/>
          <p:nvPr>
            <p:ph idx="3" type="body"/>
          </p:nvPr>
        </p:nvSpPr>
        <p:spPr>
          <a:xfrm>
            <a:off x="5990727" y="1507925"/>
            <a:ext cx="2631900" cy="3417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31" name="Google Shape;31;p7"/>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8"/>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34" name="Google Shape;34;p8"/>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5" name="Shape 35"/>
        <p:cNvGrpSpPr/>
        <p:nvPr/>
      </p:nvGrpSpPr>
      <p:grpSpPr>
        <a:xfrm>
          <a:off x="0" y="0"/>
          <a:ext cx="0" cy="0"/>
          <a:chOff x="0" y="0"/>
          <a:chExt cx="0" cy="0"/>
        </a:xfrm>
      </p:grpSpPr>
      <p:sp>
        <p:nvSpPr>
          <p:cNvPr id="36" name="Google Shape;36;p9"/>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600"/>
              <a:buNone/>
              <a:defRPr/>
            </a:lvl2pPr>
            <a:lvl3pPr lvl="2" algn="ctr">
              <a:lnSpc>
                <a:spcPct val="100000"/>
              </a:lnSpc>
              <a:spcBef>
                <a:spcPts val="0"/>
              </a:spcBef>
              <a:spcAft>
                <a:spcPts val="0"/>
              </a:spcAft>
              <a:buSzPts val="2600"/>
              <a:buNone/>
              <a:defRPr/>
            </a:lvl3pPr>
            <a:lvl4pPr lvl="3" algn="ctr">
              <a:lnSpc>
                <a:spcPct val="100000"/>
              </a:lnSpc>
              <a:spcBef>
                <a:spcPts val="0"/>
              </a:spcBef>
              <a:spcAft>
                <a:spcPts val="0"/>
              </a:spcAft>
              <a:buSzPts val="2600"/>
              <a:buNone/>
              <a:defRPr/>
            </a:lvl4pPr>
            <a:lvl5pPr lvl="4" algn="ctr">
              <a:lnSpc>
                <a:spcPct val="100000"/>
              </a:lnSpc>
              <a:spcBef>
                <a:spcPts val="0"/>
              </a:spcBef>
              <a:spcAft>
                <a:spcPts val="0"/>
              </a:spcAft>
              <a:buSzPts val="2600"/>
              <a:buNone/>
              <a:defRPr/>
            </a:lvl5pPr>
            <a:lvl6pPr lvl="5" algn="ctr">
              <a:lnSpc>
                <a:spcPct val="100000"/>
              </a:lnSpc>
              <a:spcBef>
                <a:spcPts val="0"/>
              </a:spcBef>
              <a:spcAft>
                <a:spcPts val="0"/>
              </a:spcAft>
              <a:buSzPts val="2600"/>
              <a:buNone/>
              <a:defRPr/>
            </a:lvl6pPr>
            <a:lvl7pPr lvl="6" algn="ctr">
              <a:lnSpc>
                <a:spcPct val="100000"/>
              </a:lnSpc>
              <a:spcBef>
                <a:spcPts val="0"/>
              </a:spcBef>
              <a:spcAft>
                <a:spcPts val="0"/>
              </a:spcAft>
              <a:buSzPts val="2600"/>
              <a:buNone/>
              <a:defRPr/>
            </a:lvl7pPr>
            <a:lvl8pPr lvl="7" algn="ctr">
              <a:lnSpc>
                <a:spcPct val="100000"/>
              </a:lnSpc>
              <a:spcBef>
                <a:spcPts val="0"/>
              </a:spcBef>
              <a:spcAft>
                <a:spcPts val="0"/>
              </a:spcAft>
              <a:buSzPts val="2600"/>
              <a:buNone/>
              <a:defRPr/>
            </a:lvl8pPr>
            <a:lvl9pPr lvl="8" algn="ctr">
              <a:lnSpc>
                <a:spcPct val="100000"/>
              </a:lnSpc>
              <a:spcBef>
                <a:spcPts val="0"/>
              </a:spcBef>
              <a:spcAft>
                <a:spcPts val="0"/>
              </a:spcAft>
              <a:buSzPts val="2600"/>
              <a:buNone/>
              <a:defRPr/>
            </a:lvl9pPr>
          </a:lstStyle>
          <a:p/>
        </p:txBody>
      </p:sp>
      <p:sp>
        <p:nvSpPr>
          <p:cNvPr id="37" name="Google Shape;37;p9"/>
          <p:cNvSpPr txBox="1"/>
          <p:nvPr>
            <p:ph idx="1" type="body"/>
          </p:nvPr>
        </p:nvSpPr>
        <p:spPr>
          <a:xfrm>
            <a:off x="457200" y="1507925"/>
            <a:ext cx="3994500" cy="34179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8" name="Google Shape;38;p9"/>
          <p:cNvSpPr txBox="1"/>
          <p:nvPr>
            <p:ph idx="2" type="body"/>
          </p:nvPr>
        </p:nvSpPr>
        <p:spPr>
          <a:xfrm>
            <a:off x="4692275" y="1507925"/>
            <a:ext cx="3994500" cy="34179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39" name="Google Shape;39;p9"/>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800"/>
              <a:buNone/>
              <a:defRPr sz="1800"/>
            </a:lvl1pPr>
          </a:lstStyle>
          <a:p/>
        </p:txBody>
      </p:sp>
      <p:sp>
        <p:nvSpPr>
          <p:cNvPr id="42" name="Google Shape;42;p10"/>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1pPr>
            <a:lvl2pPr lvl="1"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2pPr>
            <a:lvl3pPr lvl="2"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3pPr>
            <a:lvl4pPr lvl="3"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4pPr>
            <a:lvl5pPr lvl="4"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5pPr>
            <a:lvl6pPr lvl="5"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6pPr>
            <a:lvl7pPr lvl="6"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7pPr>
            <a:lvl8pPr lvl="7"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8pPr>
            <a:lvl9pPr lvl="8" marR="0" rtl="0" algn="ctr">
              <a:lnSpc>
                <a:spcPct val="100000"/>
              </a:lnSpc>
              <a:spcBef>
                <a:spcPts val="0"/>
              </a:spcBef>
              <a:spcAft>
                <a:spcPts val="0"/>
              </a:spcAft>
              <a:buClr>
                <a:schemeClr val="lt1"/>
              </a:buClr>
              <a:buSzPts val="2600"/>
              <a:buFont typeface="Walter Turncoat"/>
              <a:buNone/>
              <a:defRPr b="0" i="0" sz="2600" u="none" cap="none" strike="noStrike">
                <a:solidFill>
                  <a:schemeClr val="lt1"/>
                </a:solidFill>
                <a:latin typeface="Walter Turncoat"/>
                <a:ea typeface="Walter Turncoat"/>
                <a:cs typeface="Walter Turncoat"/>
                <a:sym typeface="Walter Turncoat"/>
              </a:defRPr>
            </a:lvl9pPr>
          </a:lstStyle>
          <a:p/>
        </p:txBody>
      </p:sp>
      <p:sp>
        <p:nvSpPr>
          <p:cNvPr id="7" name="Google Shape;7;p1"/>
          <p:cNvSpPr txBox="1"/>
          <p:nvPr>
            <p:ph idx="1" type="body"/>
          </p:nvPr>
        </p:nvSpPr>
        <p:spPr>
          <a:xfrm>
            <a:off x="457200" y="1563400"/>
            <a:ext cx="8229600" cy="2503200"/>
          </a:xfrm>
          <a:prstGeom prst="rect">
            <a:avLst/>
          </a:prstGeom>
          <a:noFill/>
          <a:ln>
            <a:noFill/>
          </a:ln>
        </p:spPr>
        <p:txBody>
          <a:bodyPr anchorCtr="0" anchor="t" bIns="91425" lIns="91425" spcFirstLastPara="1" rIns="91425" wrap="square" tIns="91425">
            <a:noAutofit/>
          </a:bodyPr>
          <a:lstStyle>
            <a:lvl1pPr indent="-355600" lvl="0" marL="457200" marR="0" rtl="0" algn="l">
              <a:lnSpc>
                <a:spcPct val="100000"/>
              </a:lnSpc>
              <a:spcBef>
                <a:spcPts val="60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1pPr>
            <a:lvl2pPr indent="-355600" lvl="1" marL="9144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2pPr>
            <a:lvl3pPr indent="-355600" lvl="2" marL="13716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3pPr>
            <a:lvl4pPr indent="-355600" lvl="3" marL="18288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4pPr>
            <a:lvl5pPr indent="-355600" lvl="4" marL="22860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5pPr>
            <a:lvl6pPr indent="-355600" lvl="5" marL="27432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6pPr>
            <a:lvl7pPr indent="-355600" lvl="6" marL="32004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7pPr>
            <a:lvl8pPr indent="-355600" lvl="7" marL="36576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8pPr>
            <a:lvl9pPr indent="-355600" lvl="8" marL="4114800" marR="0" rtl="0" algn="l">
              <a:lnSpc>
                <a:spcPct val="100000"/>
              </a:lnSpc>
              <a:spcBef>
                <a:spcPts val="0"/>
              </a:spcBef>
              <a:spcAft>
                <a:spcPts val="0"/>
              </a:spcAft>
              <a:buClr>
                <a:schemeClr val="lt1"/>
              </a:buClr>
              <a:buSzPts val="2000"/>
              <a:buFont typeface="Sniglet"/>
              <a:buChar char="■"/>
              <a:defRPr b="0" i="0" sz="2000" u="none" cap="none" strike="noStrike">
                <a:solidFill>
                  <a:schemeClr val="lt1"/>
                </a:solidFill>
                <a:latin typeface="Sniglet"/>
                <a:ea typeface="Sniglet"/>
                <a:cs typeface="Sniglet"/>
                <a:sym typeface="Sniglet"/>
              </a:defRPr>
            </a:lvl9pPr>
          </a:lstStyle>
          <a:p/>
        </p:txBody>
      </p:sp>
      <p:sp>
        <p:nvSpPr>
          <p:cNvPr id="8" name="Google Shape;8;p1"/>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1pPr>
            <a:lvl2pPr indent="0" lvl="1"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2pPr>
            <a:lvl3pPr indent="0" lvl="2"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3pPr>
            <a:lvl4pPr indent="0" lvl="3"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4pPr>
            <a:lvl5pPr indent="0" lvl="4"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5pPr>
            <a:lvl6pPr indent="0" lvl="5"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6pPr>
            <a:lvl7pPr indent="0" lvl="6"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7pPr>
            <a:lvl8pPr indent="0" lvl="7"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8pPr>
            <a:lvl9pPr indent="0" lvl="8" marL="0" marR="0" rtl="0" algn="ctr">
              <a:lnSpc>
                <a:spcPct val="100000"/>
              </a:lnSpc>
              <a:spcBef>
                <a:spcPts val="0"/>
              </a:spcBef>
              <a:spcAft>
                <a:spcPts val="0"/>
              </a:spcAft>
              <a:buClr>
                <a:srgbClr val="000000"/>
              </a:buClr>
              <a:buSzPts val="1000"/>
              <a:buFont typeface="Arial"/>
              <a:buNone/>
              <a:defRPr b="0" i="0" sz="1000" u="none" cap="none" strike="noStrike">
                <a:solidFill>
                  <a:schemeClr val="lt1"/>
                </a:solidFill>
                <a:latin typeface="Sniglet"/>
                <a:ea typeface="Sniglet"/>
                <a:cs typeface="Sniglet"/>
                <a:sym typeface="Snigle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mailto:Amy.Diegel@plcschools.org" TargetMode="External"/><Relationship Id="rId4" Type="http://schemas.openxmlformats.org/officeDocument/2006/relationships/hyperlink" Target="mailto:ssorenso@nebrwesleya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1"/>
          <p:cNvSpPr txBox="1"/>
          <p:nvPr>
            <p:ph type="ctrTitle"/>
          </p:nvPr>
        </p:nvSpPr>
        <p:spPr>
          <a:xfrm>
            <a:off x="685800" y="3211013"/>
            <a:ext cx="7772400"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6000"/>
              <a:buNone/>
            </a:pPr>
            <a:r>
              <a:rPr lang="en"/>
              <a:t>National History Day</a:t>
            </a:r>
            <a:endParaRPr/>
          </a:p>
          <a:p>
            <a:pPr indent="0" lvl="0" marL="0" rtl="0" algn="ctr">
              <a:lnSpc>
                <a:spcPct val="100000"/>
              </a:lnSpc>
              <a:spcBef>
                <a:spcPts val="0"/>
              </a:spcBef>
              <a:spcAft>
                <a:spcPts val="0"/>
              </a:spcAft>
              <a:buSzPts val="6000"/>
              <a:buNone/>
            </a:pPr>
            <a:r>
              <a:t/>
            </a:r>
            <a:endParaRPr sz="5100"/>
          </a:p>
        </p:txBody>
      </p:sp>
      <p:grpSp>
        <p:nvGrpSpPr>
          <p:cNvPr id="48" name="Google Shape;48;p11"/>
          <p:cNvGrpSpPr/>
          <p:nvPr/>
        </p:nvGrpSpPr>
        <p:grpSpPr>
          <a:xfrm rot="2194107">
            <a:off x="979651" y="3212181"/>
            <a:ext cx="1014485" cy="642684"/>
            <a:chOff x="238125" y="1918825"/>
            <a:chExt cx="1042450" cy="660400"/>
          </a:xfrm>
        </p:grpSpPr>
        <p:sp>
          <p:nvSpPr>
            <p:cNvPr id="49" name="Google Shape;49;p11"/>
            <p:cNvSpPr/>
            <p:nvPr/>
          </p:nvSpPr>
          <p:spPr>
            <a:xfrm>
              <a:off x="238125" y="1918825"/>
              <a:ext cx="966975" cy="660400"/>
            </a:xfrm>
            <a:custGeom>
              <a:rect b="b" l="l" r="r" t="t"/>
              <a:pathLst>
                <a:path extrusionOk="0" h="26416" w="38679">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11"/>
            <p:cNvSpPr/>
            <p:nvPr/>
          </p:nvSpPr>
          <p:spPr>
            <a:xfrm>
              <a:off x="1091875" y="1951850"/>
              <a:ext cx="188700" cy="136800"/>
            </a:xfrm>
            <a:custGeom>
              <a:rect b="b" l="l" r="r" t="t"/>
              <a:pathLst>
                <a:path extrusionOk="0" h="5472" w="7548">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 name="Google Shape;51;p11"/>
          <p:cNvGrpSpPr/>
          <p:nvPr/>
        </p:nvGrpSpPr>
        <p:grpSpPr>
          <a:xfrm rot="-9269861">
            <a:off x="7601546" y="1832637"/>
            <a:ext cx="750220" cy="664172"/>
            <a:chOff x="1113100" y="2199475"/>
            <a:chExt cx="801900" cy="709925"/>
          </a:xfrm>
        </p:grpSpPr>
        <p:sp>
          <p:nvSpPr>
            <p:cNvPr id="52" name="Google Shape;52;p11"/>
            <p:cNvSpPr/>
            <p:nvPr/>
          </p:nvSpPr>
          <p:spPr>
            <a:xfrm>
              <a:off x="1113100" y="2291450"/>
              <a:ext cx="735850" cy="617950"/>
            </a:xfrm>
            <a:custGeom>
              <a:rect b="b" l="l" r="r" t="t"/>
              <a:pathLst>
                <a:path extrusionOk="0" h="24718" w="29434">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1"/>
            <p:cNvSpPr/>
            <p:nvPr/>
          </p:nvSpPr>
          <p:spPr>
            <a:xfrm>
              <a:off x="1745175" y="2199475"/>
              <a:ext cx="169825" cy="162775"/>
            </a:xfrm>
            <a:custGeom>
              <a:rect b="b" l="l" r="r" t="t"/>
              <a:pathLst>
                <a:path extrusionOk="0" h="6511" w="6793">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11"/>
          <p:cNvSpPr/>
          <p:nvPr/>
        </p:nvSpPr>
        <p:spPr>
          <a:xfrm>
            <a:off x="2497627" y="3335275"/>
            <a:ext cx="1442481"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1"/>
          <p:cNvSpPr/>
          <p:nvPr/>
        </p:nvSpPr>
        <p:spPr>
          <a:xfrm>
            <a:off x="4733500" y="2438425"/>
            <a:ext cx="3237938" cy="1015968"/>
          </a:xfrm>
          <a:custGeom>
            <a:rect b="b" l="l" r="r" t="t"/>
            <a:pathLst>
              <a:path extrusionOk="0" h="62358" w="65189">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11"/>
          <p:cNvGrpSpPr/>
          <p:nvPr/>
        </p:nvGrpSpPr>
        <p:grpSpPr>
          <a:xfrm>
            <a:off x="3703355" y="426724"/>
            <a:ext cx="1737298" cy="1783091"/>
            <a:chOff x="594350" y="365750"/>
            <a:chExt cx="2354700" cy="2311800"/>
          </a:xfrm>
        </p:grpSpPr>
        <p:sp>
          <p:nvSpPr>
            <p:cNvPr id="57" name="Google Shape;57;p11"/>
            <p:cNvSpPr/>
            <p:nvPr/>
          </p:nvSpPr>
          <p:spPr>
            <a:xfrm>
              <a:off x="594350" y="365750"/>
              <a:ext cx="2354700" cy="23118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11"/>
            <p:cNvPicPr preferRelativeResize="0"/>
            <p:nvPr/>
          </p:nvPicPr>
          <p:blipFill rotWithShape="1">
            <a:blip r:embed="rId3">
              <a:alphaModFix/>
            </a:blip>
            <a:srcRect b="0" l="0" r="0" t="0"/>
            <a:stretch/>
          </p:blipFill>
          <p:spPr>
            <a:xfrm>
              <a:off x="722779" y="679325"/>
              <a:ext cx="2097824" cy="1760224"/>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idx="1" type="body"/>
          </p:nvPr>
        </p:nvSpPr>
        <p:spPr>
          <a:xfrm>
            <a:off x="981600" y="2450625"/>
            <a:ext cx="7180800" cy="154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2000"/>
              <a:buNone/>
            </a:pPr>
            <a:r>
              <a:rPr lang="en"/>
              <a:t>Each year, a new theme is selected for NHD to frame students’ research.</a:t>
            </a:r>
            <a:endParaRPr/>
          </a:p>
          <a:p>
            <a:pPr indent="0" lvl="0" marL="0" rtl="0" algn="l">
              <a:lnSpc>
                <a:spcPct val="100000"/>
              </a:lnSpc>
              <a:spcBef>
                <a:spcPts val="600"/>
              </a:spcBef>
              <a:spcAft>
                <a:spcPts val="0"/>
              </a:spcAft>
              <a:buSzPts val="2000"/>
              <a:buNone/>
            </a:pPr>
            <a:r>
              <a:t/>
            </a:r>
            <a:endParaRPr sz="400"/>
          </a:p>
          <a:p>
            <a:pPr indent="0" lvl="0" marL="0" rtl="0" algn="l">
              <a:lnSpc>
                <a:spcPct val="100000"/>
              </a:lnSpc>
              <a:spcBef>
                <a:spcPts val="600"/>
              </a:spcBef>
              <a:spcAft>
                <a:spcPts val="0"/>
              </a:spcAft>
              <a:buSzPts val="2000"/>
              <a:buNone/>
            </a:pPr>
            <a:r>
              <a:rPr lang="en"/>
              <a:t>This theme provides a lens to read and study history, understand historical contexts, and culminates in the ability to see connections over time. </a:t>
            </a:r>
            <a:endParaRPr/>
          </a:p>
        </p:txBody>
      </p:sp>
      <p:sp>
        <p:nvSpPr>
          <p:cNvPr id="132" name="Google Shape;132;p20"/>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pic>
        <p:nvPicPr>
          <p:cNvPr id="133" name="Google Shape;133;p20"/>
          <p:cNvPicPr preferRelativeResize="0"/>
          <p:nvPr/>
        </p:nvPicPr>
        <p:blipFill rotWithShape="1">
          <a:blip r:embed="rId3">
            <a:alphaModFix/>
          </a:blip>
          <a:srcRect b="0" l="36893" r="37475" t="0"/>
          <a:stretch/>
        </p:blipFill>
        <p:spPr>
          <a:xfrm rot="-932261">
            <a:off x="886742" y="338727"/>
            <a:ext cx="1713537" cy="1273950"/>
          </a:xfrm>
          <a:prstGeom prst="rect">
            <a:avLst/>
          </a:prstGeom>
          <a:noFill/>
          <a:ln>
            <a:noFill/>
          </a:ln>
        </p:spPr>
      </p:pic>
      <p:pic>
        <p:nvPicPr>
          <p:cNvPr id="134" name="Google Shape;134;p20"/>
          <p:cNvPicPr preferRelativeResize="0"/>
          <p:nvPr/>
        </p:nvPicPr>
        <p:blipFill rotWithShape="1">
          <a:blip r:embed="rId4">
            <a:alphaModFix/>
          </a:blip>
          <a:srcRect b="0" l="32073" r="31553" t="0"/>
          <a:stretch/>
        </p:blipFill>
        <p:spPr>
          <a:xfrm rot="893255">
            <a:off x="2472537" y="656139"/>
            <a:ext cx="2001954" cy="1324822"/>
          </a:xfrm>
          <a:prstGeom prst="rect">
            <a:avLst/>
          </a:prstGeom>
          <a:noFill/>
          <a:ln>
            <a:noFill/>
          </a:ln>
        </p:spPr>
      </p:pic>
      <p:pic>
        <p:nvPicPr>
          <p:cNvPr id="135" name="Google Shape;135;p20"/>
          <p:cNvPicPr preferRelativeResize="0"/>
          <p:nvPr/>
        </p:nvPicPr>
        <p:blipFill rotWithShape="1">
          <a:blip r:embed="rId5">
            <a:alphaModFix/>
          </a:blip>
          <a:srcRect b="0" l="0" r="0" t="0"/>
          <a:stretch/>
        </p:blipFill>
        <p:spPr>
          <a:xfrm rot="-941562">
            <a:off x="4498082" y="402800"/>
            <a:ext cx="2165893" cy="1212900"/>
          </a:xfrm>
          <a:prstGeom prst="rect">
            <a:avLst/>
          </a:prstGeom>
          <a:noFill/>
          <a:ln>
            <a:noFill/>
          </a:ln>
        </p:spPr>
      </p:pic>
      <p:pic>
        <p:nvPicPr>
          <p:cNvPr id="136" name="Google Shape;136;p20"/>
          <p:cNvPicPr preferRelativeResize="0"/>
          <p:nvPr/>
        </p:nvPicPr>
        <p:blipFill rotWithShape="1">
          <a:blip r:embed="rId6">
            <a:alphaModFix/>
          </a:blip>
          <a:srcRect b="0" l="0" r="0" t="0"/>
          <a:stretch/>
        </p:blipFill>
        <p:spPr>
          <a:xfrm rot="741235">
            <a:off x="6540746" y="606750"/>
            <a:ext cx="1474925" cy="146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idx="1" type="body"/>
          </p:nvPr>
        </p:nvSpPr>
        <p:spPr>
          <a:xfrm>
            <a:off x="981600" y="2450625"/>
            <a:ext cx="7180800" cy="154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a:t>We teach students to look at history as a series of turning points - where a decisive change in a situation occurs. We look at life before the event and after the event - how things were never the same again. </a:t>
            </a:r>
            <a:endParaRPr/>
          </a:p>
          <a:p>
            <a:pPr indent="0" lvl="0" marL="0" rtl="0" algn="l">
              <a:lnSpc>
                <a:spcPct val="100000"/>
              </a:lnSpc>
              <a:spcBef>
                <a:spcPts val="600"/>
              </a:spcBef>
              <a:spcAft>
                <a:spcPts val="0"/>
              </a:spcAft>
              <a:buClr>
                <a:schemeClr val="dk1"/>
              </a:buClr>
              <a:buSzPts val="1100"/>
              <a:buFont typeface="Arial"/>
              <a:buNone/>
            </a:pPr>
            <a:r>
              <a:rPr lang="en"/>
              <a:t>We have students read secondary sources to provide a foundation  for their topics - in turn, this allows students to develop questions to study and answer using primary sources.</a:t>
            </a:r>
            <a:endParaRPr/>
          </a:p>
          <a:p>
            <a:pPr indent="0" lvl="0" marL="0" rtl="0" algn="l">
              <a:lnSpc>
                <a:spcPct val="100000"/>
              </a:lnSpc>
              <a:spcBef>
                <a:spcPts val="600"/>
              </a:spcBef>
              <a:spcAft>
                <a:spcPts val="0"/>
              </a:spcAft>
              <a:buClr>
                <a:schemeClr val="dk1"/>
              </a:buClr>
              <a:buSzPts val="1100"/>
              <a:buFont typeface="Arial"/>
              <a:buNone/>
            </a:pPr>
            <a:r>
              <a:t/>
            </a:r>
            <a:endParaRPr/>
          </a:p>
          <a:p>
            <a:pPr indent="0" lvl="0" marL="0" rtl="0" algn="l">
              <a:lnSpc>
                <a:spcPct val="100000"/>
              </a:lnSpc>
              <a:spcBef>
                <a:spcPts val="600"/>
              </a:spcBef>
              <a:spcAft>
                <a:spcPts val="0"/>
              </a:spcAft>
              <a:buSzPts val="2000"/>
              <a:buNone/>
            </a:pPr>
            <a:r>
              <a:t/>
            </a:r>
            <a:endParaRPr/>
          </a:p>
        </p:txBody>
      </p:sp>
      <p:sp>
        <p:nvSpPr>
          <p:cNvPr id="142" name="Google Shape;142;p21"/>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pic>
        <p:nvPicPr>
          <p:cNvPr id="143" name="Google Shape;143;p21"/>
          <p:cNvPicPr preferRelativeResize="0"/>
          <p:nvPr/>
        </p:nvPicPr>
        <p:blipFill rotWithShape="1">
          <a:blip r:embed="rId3">
            <a:alphaModFix/>
          </a:blip>
          <a:srcRect b="0" l="36893" r="37475" t="0"/>
          <a:stretch/>
        </p:blipFill>
        <p:spPr>
          <a:xfrm rot="-932261">
            <a:off x="886742" y="338727"/>
            <a:ext cx="1713537" cy="1273950"/>
          </a:xfrm>
          <a:prstGeom prst="rect">
            <a:avLst/>
          </a:prstGeom>
          <a:noFill/>
          <a:ln>
            <a:noFill/>
          </a:ln>
        </p:spPr>
      </p:pic>
      <p:pic>
        <p:nvPicPr>
          <p:cNvPr id="144" name="Google Shape;144;p21"/>
          <p:cNvPicPr preferRelativeResize="0"/>
          <p:nvPr/>
        </p:nvPicPr>
        <p:blipFill rotWithShape="1">
          <a:blip r:embed="rId4">
            <a:alphaModFix/>
          </a:blip>
          <a:srcRect b="0" l="32073" r="31553" t="0"/>
          <a:stretch/>
        </p:blipFill>
        <p:spPr>
          <a:xfrm rot="893255">
            <a:off x="2472537" y="656139"/>
            <a:ext cx="2001954" cy="1324822"/>
          </a:xfrm>
          <a:prstGeom prst="rect">
            <a:avLst/>
          </a:prstGeom>
          <a:noFill/>
          <a:ln>
            <a:noFill/>
          </a:ln>
        </p:spPr>
      </p:pic>
      <p:pic>
        <p:nvPicPr>
          <p:cNvPr id="145" name="Google Shape;145;p21"/>
          <p:cNvPicPr preferRelativeResize="0"/>
          <p:nvPr/>
        </p:nvPicPr>
        <p:blipFill rotWithShape="1">
          <a:blip r:embed="rId5">
            <a:alphaModFix/>
          </a:blip>
          <a:srcRect b="0" l="0" r="0" t="0"/>
          <a:stretch/>
        </p:blipFill>
        <p:spPr>
          <a:xfrm rot="-941562">
            <a:off x="4498082" y="402800"/>
            <a:ext cx="2165893" cy="1212900"/>
          </a:xfrm>
          <a:prstGeom prst="rect">
            <a:avLst/>
          </a:prstGeom>
          <a:noFill/>
          <a:ln>
            <a:noFill/>
          </a:ln>
        </p:spPr>
      </p:pic>
      <p:pic>
        <p:nvPicPr>
          <p:cNvPr id="146" name="Google Shape;146;p21"/>
          <p:cNvPicPr preferRelativeResize="0"/>
          <p:nvPr/>
        </p:nvPicPr>
        <p:blipFill rotWithShape="1">
          <a:blip r:embed="rId6">
            <a:alphaModFix/>
          </a:blip>
          <a:srcRect b="0" l="0" r="0" t="0"/>
          <a:stretch/>
        </p:blipFill>
        <p:spPr>
          <a:xfrm rot="741235">
            <a:off x="6540746" y="606750"/>
            <a:ext cx="1474925" cy="146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pic>
        <p:nvPicPr>
          <p:cNvPr id="152" name="Google Shape;152;p22"/>
          <p:cNvPicPr preferRelativeResize="0"/>
          <p:nvPr/>
        </p:nvPicPr>
        <p:blipFill rotWithShape="1">
          <a:blip r:embed="rId3">
            <a:alphaModFix/>
          </a:blip>
          <a:srcRect b="0" l="0" r="0" t="0"/>
          <a:stretch/>
        </p:blipFill>
        <p:spPr>
          <a:xfrm>
            <a:off x="617450" y="231463"/>
            <a:ext cx="7909091" cy="4680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5250" y="1087250"/>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Project Mediums</a:t>
            </a:r>
            <a:endParaRPr/>
          </a:p>
        </p:txBody>
      </p:sp>
      <p:sp>
        <p:nvSpPr>
          <p:cNvPr id="158" name="Google Shape;158;p23"/>
          <p:cNvSpPr/>
          <p:nvPr/>
        </p:nvSpPr>
        <p:spPr>
          <a:xfrm>
            <a:off x="3516725" y="1808525"/>
            <a:ext cx="2133000" cy="21330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Sniglet"/>
                <a:ea typeface="Sniglet"/>
                <a:cs typeface="Sniglet"/>
                <a:sym typeface="Sniglet"/>
              </a:rPr>
              <a:t>Performance</a:t>
            </a:r>
            <a:endParaRPr b="0" i="0" sz="1800" u="none" cap="none" strike="noStrike">
              <a:solidFill>
                <a:srgbClr val="FFFFFF"/>
              </a:solidFill>
              <a:latin typeface="Sniglet"/>
              <a:ea typeface="Sniglet"/>
              <a:cs typeface="Sniglet"/>
              <a:sym typeface="Sniglet"/>
            </a:endParaRPr>
          </a:p>
        </p:txBody>
      </p:sp>
      <p:sp>
        <p:nvSpPr>
          <p:cNvPr id="159" name="Google Shape;159;p23"/>
          <p:cNvSpPr/>
          <p:nvPr/>
        </p:nvSpPr>
        <p:spPr>
          <a:xfrm>
            <a:off x="1694600" y="1808525"/>
            <a:ext cx="2133000" cy="21330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Sniglet"/>
                <a:ea typeface="Sniglet"/>
                <a:cs typeface="Sniglet"/>
                <a:sym typeface="Sniglet"/>
              </a:rPr>
              <a:t>Essay</a:t>
            </a:r>
            <a:endParaRPr b="0" i="0" sz="1800" u="none" cap="none" strike="noStrike">
              <a:solidFill>
                <a:srgbClr val="FFFFFF"/>
              </a:solidFill>
              <a:latin typeface="Sniglet"/>
              <a:ea typeface="Sniglet"/>
              <a:cs typeface="Sniglet"/>
              <a:sym typeface="Sniglet"/>
            </a:endParaRPr>
          </a:p>
        </p:txBody>
      </p:sp>
      <p:sp>
        <p:nvSpPr>
          <p:cNvPr id="160" name="Google Shape;160;p23"/>
          <p:cNvSpPr/>
          <p:nvPr/>
        </p:nvSpPr>
        <p:spPr>
          <a:xfrm>
            <a:off x="5338850" y="1808525"/>
            <a:ext cx="2133000" cy="21330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Sniglet"/>
                <a:ea typeface="Sniglet"/>
                <a:cs typeface="Sniglet"/>
                <a:sym typeface="Sniglet"/>
              </a:rPr>
              <a:t>Website</a:t>
            </a:r>
            <a:endParaRPr b="0" i="0" sz="1800" u="none" cap="none" strike="noStrike">
              <a:solidFill>
                <a:srgbClr val="FFFFFF"/>
              </a:solidFill>
              <a:latin typeface="Sniglet"/>
              <a:ea typeface="Sniglet"/>
              <a:cs typeface="Sniglet"/>
              <a:sym typeface="Sniglet"/>
            </a:endParaRPr>
          </a:p>
        </p:txBody>
      </p:sp>
      <p:sp>
        <p:nvSpPr>
          <p:cNvPr id="161" name="Google Shape;161;p23"/>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3"/>
          <p:cNvSpPr/>
          <p:nvPr/>
        </p:nvSpPr>
        <p:spPr>
          <a:xfrm>
            <a:off x="4363252" y="476438"/>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3"/>
          <p:cNvSpPr/>
          <p:nvPr/>
        </p:nvSpPr>
        <p:spPr>
          <a:xfrm>
            <a:off x="1694600" y="1835825"/>
            <a:ext cx="2138977" cy="205027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3"/>
          <p:cNvSpPr/>
          <p:nvPr/>
        </p:nvSpPr>
        <p:spPr>
          <a:xfrm>
            <a:off x="3513800" y="1782975"/>
            <a:ext cx="2138892" cy="2158411"/>
          </a:xfrm>
          <a:custGeom>
            <a:rect b="b" l="l" r="r" t="t"/>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3"/>
          <p:cNvSpPr/>
          <p:nvPr/>
        </p:nvSpPr>
        <p:spPr>
          <a:xfrm>
            <a:off x="5335863" y="1835825"/>
            <a:ext cx="2138977" cy="205027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3"/>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
        <p:nvSpPr>
          <p:cNvPr id="167" name="Google Shape;167;p23"/>
          <p:cNvSpPr/>
          <p:nvPr/>
        </p:nvSpPr>
        <p:spPr>
          <a:xfrm>
            <a:off x="6866250" y="1808525"/>
            <a:ext cx="2139000" cy="21330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Sniglet"/>
                <a:ea typeface="Sniglet"/>
                <a:cs typeface="Sniglet"/>
                <a:sym typeface="Sniglet"/>
              </a:rPr>
              <a:t>Exhibit</a:t>
            </a:r>
            <a:endParaRPr b="0" i="0" sz="1800" u="none" cap="none" strike="noStrike">
              <a:solidFill>
                <a:srgbClr val="FFFFFF"/>
              </a:solidFill>
              <a:latin typeface="Sniglet"/>
              <a:ea typeface="Sniglet"/>
              <a:cs typeface="Sniglet"/>
              <a:sym typeface="Sniglet"/>
            </a:endParaRPr>
          </a:p>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Sniglet"/>
                <a:ea typeface="Sniglet"/>
                <a:cs typeface="Sniglet"/>
                <a:sym typeface="Sniglet"/>
              </a:rPr>
              <a:t> Board</a:t>
            </a:r>
            <a:endParaRPr b="0" i="0" sz="1800" u="none" cap="none" strike="noStrike">
              <a:solidFill>
                <a:srgbClr val="FFFFFF"/>
              </a:solidFill>
              <a:latin typeface="Sniglet"/>
              <a:ea typeface="Sniglet"/>
              <a:cs typeface="Sniglet"/>
              <a:sym typeface="Sniglet"/>
            </a:endParaRPr>
          </a:p>
        </p:txBody>
      </p:sp>
      <p:sp>
        <p:nvSpPr>
          <p:cNvPr id="168" name="Google Shape;168;p23"/>
          <p:cNvSpPr/>
          <p:nvPr/>
        </p:nvSpPr>
        <p:spPr>
          <a:xfrm>
            <a:off x="6863263" y="1835825"/>
            <a:ext cx="2138978" cy="205027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3"/>
          <p:cNvSpPr/>
          <p:nvPr/>
        </p:nvSpPr>
        <p:spPr>
          <a:xfrm>
            <a:off x="0" y="1808525"/>
            <a:ext cx="2133000" cy="21330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 sz="1700" u="none" cap="none" strike="noStrike">
                <a:solidFill>
                  <a:schemeClr val="lt1"/>
                </a:solidFill>
                <a:latin typeface="Sniglet"/>
                <a:ea typeface="Sniglet"/>
                <a:cs typeface="Sniglet"/>
                <a:sym typeface="Sniglet"/>
              </a:rPr>
              <a:t>Documentary</a:t>
            </a:r>
            <a:endParaRPr b="0" i="0" sz="1800" u="none" cap="none" strike="noStrike">
              <a:solidFill>
                <a:srgbClr val="FFFFFF"/>
              </a:solidFill>
              <a:latin typeface="Sniglet"/>
              <a:ea typeface="Sniglet"/>
              <a:cs typeface="Sniglet"/>
              <a:sym typeface="Sniglet"/>
            </a:endParaRPr>
          </a:p>
        </p:txBody>
      </p:sp>
      <p:sp>
        <p:nvSpPr>
          <p:cNvPr id="170" name="Google Shape;170;p23"/>
          <p:cNvSpPr/>
          <p:nvPr/>
        </p:nvSpPr>
        <p:spPr>
          <a:xfrm>
            <a:off x="0" y="1835825"/>
            <a:ext cx="2138978" cy="205027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Project time commitment</a:t>
            </a:r>
            <a:endParaRPr/>
          </a:p>
        </p:txBody>
      </p:sp>
      <p:sp>
        <p:nvSpPr>
          <p:cNvPr id="176" name="Google Shape;176;p24"/>
          <p:cNvSpPr txBox="1"/>
          <p:nvPr>
            <p:ph idx="1" type="body"/>
          </p:nvPr>
        </p:nvSpPr>
        <p:spPr>
          <a:xfrm>
            <a:off x="457200" y="1563400"/>
            <a:ext cx="8229600" cy="316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t>The calendar sent home shows the time that is needed to complete an NHD project.</a:t>
            </a:r>
            <a:endParaRPr sz="1600"/>
          </a:p>
          <a:p>
            <a:pPr indent="0" lvl="0" marL="0" rtl="0" algn="l">
              <a:lnSpc>
                <a:spcPct val="115000"/>
              </a:lnSpc>
              <a:spcBef>
                <a:spcPts val="1000"/>
              </a:spcBef>
              <a:spcAft>
                <a:spcPts val="0"/>
              </a:spcAft>
              <a:buClr>
                <a:schemeClr val="dk1"/>
              </a:buClr>
              <a:buSzPts val="1100"/>
              <a:buFont typeface="Arial"/>
              <a:buNone/>
            </a:pPr>
            <a:r>
              <a:rPr lang="en" sz="1600"/>
              <a:t>On the Schedule, you’ll notice, we learn a new skill or component each day - there are very few “work” days. Because of this, students need to able to keep up as we move forward. It’s easy to see how falling behind on a project of this magnitude can be stressful. It is not my goal to make NHD overwhelming!</a:t>
            </a:r>
            <a:endParaRPr sz="1600"/>
          </a:p>
          <a:p>
            <a:pPr indent="0" lvl="0" marL="0" rtl="0" algn="ctr">
              <a:lnSpc>
                <a:spcPct val="115000"/>
              </a:lnSpc>
              <a:spcBef>
                <a:spcPts val="1000"/>
              </a:spcBef>
              <a:spcAft>
                <a:spcPts val="0"/>
              </a:spcAft>
              <a:buClr>
                <a:schemeClr val="dk1"/>
              </a:buClr>
              <a:buSzPts val="1100"/>
              <a:buFont typeface="Arial"/>
              <a:buNone/>
            </a:pPr>
            <a:r>
              <a:rPr lang="en" sz="2100"/>
              <a:t>The key is </a:t>
            </a:r>
            <a:r>
              <a:rPr lang="en" sz="2100">
                <a:solidFill>
                  <a:schemeClr val="accent1"/>
                </a:solidFill>
              </a:rPr>
              <a:t>communication</a:t>
            </a:r>
            <a:r>
              <a:rPr lang="en" sz="2100"/>
              <a:t>.</a:t>
            </a:r>
            <a:endParaRPr sz="2100"/>
          </a:p>
          <a:p>
            <a:pPr indent="0" lvl="0" marL="0" rtl="0" algn="l">
              <a:lnSpc>
                <a:spcPct val="115000"/>
              </a:lnSpc>
              <a:spcBef>
                <a:spcPts val="1000"/>
              </a:spcBef>
              <a:spcAft>
                <a:spcPts val="0"/>
              </a:spcAft>
              <a:buClr>
                <a:schemeClr val="dk1"/>
              </a:buClr>
              <a:buSzPts val="1100"/>
              <a:buFont typeface="Arial"/>
              <a:buNone/>
            </a:pPr>
            <a:r>
              <a:rPr lang="en" sz="1600"/>
              <a:t>I’m flexible - I allow students to work on their projects with me before school, at lunches, during recesses, after school, etc. with prior arrangements. </a:t>
            </a:r>
            <a:endParaRPr sz="1600"/>
          </a:p>
          <a:p>
            <a:pPr indent="0" lvl="0" marL="457200" rtl="0" algn="l">
              <a:lnSpc>
                <a:spcPct val="100000"/>
              </a:lnSpc>
              <a:spcBef>
                <a:spcPts val="600"/>
              </a:spcBef>
              <a:spcAft>
                <a:spcPts val="0"/>
              </a:spcAft>
              <a:buSzPts val="2000"/>
              <a:buNone/>
            </a:pPr>
            <a:r>
              <a:t/>
            </a:r>
            <a:endParaRPr/>
          </a:p>
          <a:p>
            <a:pPr indent="0" lvl="0" marL="0" rtl="0" algn="l">
              <a:lnSpc>
                <a:spcPct val="100000"/>
              </a:lnSpc>
              <a:spcBef>
                <a:spcPts val="600"/>
              </a:spcBef>
              <a:spcAft>
                <a:spcPts val="0"/>
              </a:spcAft>
              <a:buSzPts val="2000"/>
              <a:buNone/>
            </a:pPr>
            <a:r>
              <a:t/>
            </a:r>
            <a:endParaRPr/>
          </a:p>
        </p:txBody>
      </p:sp>
      <p:sp>
        <p:nvSpPr>
          <p:cNvPr id="177" name="Google Shape;177;p24"/>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4"/>
          <p:cNvSpPr/>
          <p:nvPr/>
        </p:nvSpPr>
        <p:spPr>
          <a:xfrm>
            <a:off x="4363252" y="476438"/>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4"/>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Our process is easy</a:t>
            </a:r>
            <a:endParaRPr/>
          </a:p>
        </p:txBody>
      </p:sp>
      <p:sp>
        <p:nvSpPr>
          <p:cNvPr id="185" name="Google Shape;185;p25"/>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5"/>
          <p:cNvSpPr/>
          <p:nvPr/>
        </p:nvSpPr>
        <p:spPr>
          <a:xfrm>
            <a:off x="4274710" y="485776"/>
            <a:ext cx="492437" cy="398329"/>
          </a:xfrm>
          <a:custGeom>
            <a:rect b="b" l="l" r="r" t="t"/>
            <a:pathLst>
              <a:path extrusionOk="0" h="18226" w="22532">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5"/>
          <p:cNvSpPr/>
          <p:nvPr/>
        </p:nvSpPr>
        <p:spPr>
          <a:xfrm>
            <a:off x="979088" y="2065500"/>
            <a:ext cx="1683600" cy="16836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Walter Turncoat"/>
                <a:ea typeface="Walter Turncoat"/>
                <a:cs typeface="Walter Turncoat"/>
                <a:sym typeface="Walter Turncoat"/>
              </a:rPr>
              <a:t>RESEARCH</a:t>
            </a:r>
            <a:endParaRPr b="0" i="0" sz="1300" u="none" cap="none" strike="noStrike">
              <a:solidFill>
                <a:srgbClr val="FFFFFF"/>
              </a:solidFill>
              <a:latin typeface="Walter Turncoat"/>
              <a:ea typeface="Walter Turncoat"/>
              <a:cs typeface="Walter Turncoat"/>
              <a:sym typeface="Walter Turncoat"/>
            </a:endParaRPr>
          </a:p>
        </p:txBody>
      </p:sp>
      <p:sp>
        <p:nvSpPr>
          <p:cNvPr id="188" name="Google Shape;188;p25"/>
          <p:cNvSpPr/>
          <p:nvPr/>
        </p:nvSpPr>
        <p:spPr>
          <a:xfrm>
            <a:off x="3730200" y="2065500"/>
            <a:ext cx="1683600" cy="16836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Walter Turncoat"/>
                <a:ea typeface="Walter Turncoat"/>
                <a:cs typeface="Walter Turncoat"/>
                <a:sym typeface="Walter Turncoat"/>
              </a:rPr>
              <a:t>PRODUCT</a:t>
            </a:r>
            <a:endParaRPr b="0" i="0" sz="1400" u="none" cap="none" strike="noStrike">
              <a:solidFill>
                <a:srgbClr val="FFFFFF"/>
              </a:solidFill>
              <a:latin typeface="Walter Turncoat"/>
              <a:ea typeface="Walter Turncoat"/>
              <a:cs typeface="Walter Turncoat"/>
              <a:sym typeface="Walter Turncoat"/>
            </a:endParaRPr>
          </a:p>
        </p:txBody>
      </p:sp>
      <p:sp>
        <p:nvSpPr>
          <p:cNvPr id="189" name="Google Shape;189;p25"/>
          <p:cNvSpPr/>
          <p:nvPr/>
        </p:nvSpPr>
        <p:spPr>
          <a:xfrm>
            <a:off x="6481313" y="2065500"/>
            <a:ext cx="1683600" cy="1683600"/>
          </a:xfrm>
          <a:prstGeom prst="ellipse">
            <a:avLst/>
          </a:prstGeom>
          <a:solidFill>
            <a:srgbClr val="FFFFFF">
              <a:alpha val="109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FFFFFF"/>
                </a:solidFill>
                <a:latin typeface="Walter Turncoat"/>
                <a:ea typeface="Walter Turncoat"/>
                <a:cs typeface="Walter Turncoat"/>
                <a:sym typeface="Walter Turncoat"/>
              </a:rPr>
              <a:t>COMPETE</a:t>
            </a:r>
            <a:endParaRPr b="0" i="0" sz="1500" u="none" cap="none" strike="noStrike">
              <a:solidFill>
                <a:srgbClr val="FFFFFF"/>
              </a:solidFill>
              <a:latin typeface="Walter Turncoat"/>
              <a:ea typeface="Walter Turncoat"/>
              <a:cs typeface="Walter Turncoat"/>
              <a:sym typeface="Walter Turncoat"/>
            </a:endParaRPr>
          </a:p>
        </p:txBody>
      </p:sp>
      <p:grpSp>
        <p:nvGrpSpPr>
          <p:cNvPr id="190" name="Google Shape;190;p25"/>
          <p:cNvGrpSpPr/>
          <p:nvPr/>
        </p:nvGrpSpPr>
        <p:grpSpPr>
          <a:xfrm>
            <a:off x="2602055" y="2764273"/>
            <a:ext cx="1380208" cy="232966"/>
            <a:chOff x="2266178" y="2764475"/>
            <a:chExt cx="1792245" cy="232966"/>
          </a:xfrm>
        </p:grpSpPr>
        <p:sp>
          <p:nvSpPr>
            <p:cNvPr id="191" name="Google Shape;191;p25"/>
            <p:cNvSpPr/>
            <p:nvPr/>
          </p:nvSpPr>
          <p:spPr>
            <a:xfrm>
              <a:off x="2266178" y="2855800"/>
              <a:ext cx="1683567"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5"/>
            <p:cNvSpPr/>
            <p:nvPr/>
          </p:nvSpPr>
          <p:spPr>
            <a:xfrm>
              <a:off x="3870041" y="2764475"/>
              <a:ext cx="188382" cy="232966"/>
            </a:xfrm>
            <a:custGeom>
              <a:rect b="b" l="l" r="r" t="t"/>
              <a:pathLst>
                <a:path extrusionOk="0" h="8869" w="7171">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 name="Google Shape;193;p25"/>
          <p:cNvGrpSpPr/>
          <p:nvPr/>
        </p:nvGrpSpPr>
        <p:grpSpPr>
          <a:xfrm>
            <a:off x="5413810" y="2790811"/>
            <a:ext cx="1380208" cy="232966"/>
            <a:chOff x="2266178" y="2764475"/>
            <a:chExt cx="1792245" cy="232966"/>
          </a:xfrm>
        </p:grpSpPr>
        <p:sp>
          <p:nvSpPr>
            <p:cNvPr id="194" name="Google Shape;194;p25"/>
            <p:cNvSpPr/>
            <p:nvPr/>
          </p:nvSpPr>
          <p:spPr>
            <a:xfrm>
              <a:off x="2266178" y="2855800"/>
              <a:ext cx="1683567"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5"/>
            <p:cNvSpPr/>
            <p:nvPr/>
          </p:nvSpPr>
          <p:spPr>
            <a:xfrm>
              <a:off x="3870041" y="2764475"/>
              <a:ext cx="188382" cy="232966"/>
            </a:xfrm>
            <a:custGeom>
              <a:rect b="b" l="l" r="r" t="t"/>
              <a:pathLst>
                <a:path extrusionOk="0" h="8869" w="7171">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6" name="Google Shape;196;p25"/>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6"/>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IMPORTANT DATES!</a:t>
            </a:r>
            <a:endParaRPr/>
          </a:p>
        </p:txBody>
      </p:sp>
      <p:sp>
        <p:nvSpPr>
          <p:cNvPr id="202" name="Google Shape;202;p26"/>
          <p:cNvSpPr txBox="1"/>
          <p:nvPr>
            <p:ph idx="1" type="body"/>
          </p:nvPr>
        </p:nvSpPr>
        <p:spPr>
          <a:xfrm>
            <a:off x="457200" y="1563400"/>
            <a:ext cx="8229600" cy="31668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
              <a:t>Meetings are held twice a week on Tuesdays and Thursdays from 3:15-4:45pm</a:t>
            </a:r>
            <a:endParaRPr/>
          </a:p>
          <a:p>
            <a:pPr indent="-355600" lvl="0" marL="457200" rtl="0" algn="l">
              <a:lnSpc>
                <a:spcPct val="100000"/>
              </a:lnSpc>
              <a:spcBef>
                <a:spcPts val="0"/>
              </a:spcBef>
              <a:spcAft>
                <a:spcPts val="0"/>
              </a:spcAft>
              <a:buSzPts val="2000"/>
              <a:buChar char="✘"/>
            </a:pPr>
            <a:r>
              <a:rPr lang="en"/>
              <a:t>Research should be completed by December 2</a:t>
            </a:r>
            <a:endParaRPr/>
          </a:p>
          <a:p>
            <a:pPr indent="-355600" lvl="0" marL="457200" rtl="0" algn="l">
              <a:lnSpc>
                <a:spcPct val="100000"/>
              </a:lnSpc>
              <a:spcBef>
                <a:spcPts val="0"/>
              </a:spcBef>
              <a:spcAft>
                <a:spcPts val="0"/>
              </a:spcAft>
              <a:buSzPts val="2000"/>
              <a:buChar char="✘"/>
            </a:pPr>
            <a:r>
              <a:rPr lang="en"/>
              <a:t>Projects due to distinct competition by February 25</a:t>
            </a:r>
            <a:endParaRPr/>
          </a:p>
          <a:p>
            <a:pPr indent="-355600" lvl="0" marL="457200" rtl="0" algn="l">
              <a:lnSpc>
                <a:spcPct val="100000"/>
              </a:lnSpc>
              <a:spcBef>
                <a:spcPts val="0"/>
              </a:spcBef>
              <a:spcAft>
                <a:spcPts val="0"/>
              </a:spcAft>
              <a:buSzPts val="2000"/>
              <a:buChar char="✘"/>
            </a:pPr>
            <a:r>
              <a:rPr lang="en"/>
              <a:t>Teacher showcase during February</a:t>
            </a:r>
            <a:endParaRPr/>
          </a:p>
          <a:p>
            <a:pPr indent="-355600" lvl="0" marL="457200" rtl="0" algn="l">
              <a:lnSpc>
                <a:spcPct val="100000"/>
              </a:lnSpc>
              <a:spcBef>
                <a:spcPts val="0"/>
              </a:spcBef>
              <a:spcAft>
                <a:spcPts val="0"/>
              </a:spcAft>
              <a:buSzPts val="2000"/>
              <a:buChar char="✘"/>
            </a:pPr>
            <a:r>
              <a:rPr lang="en"/>
              <a:t>Parent showcase during February or May (dates pending)</a:t>
            </a:r>
            <a:endParaRPr/>
          </a:p>
          <a:p>
            <a:pPr indent="-355600" lvl="0" marL="457200" rtl="0" algn="l">
              <a:lnSpc>
                <a:spcPct val="100000"/>
              </a:lnSpc>
              <a:spcBef>
                <a:spcPts val="0"/>
              </a:spcBef>
              <a:spcAft>
                <a:spcPts val="0"/>
              </a:spcAft>
              <a:buSzPts val="2000"/>
              <a:buChar char="✘"/>
            </a:pPr>
            <a:r>
              <a:rPr lang="en"/>
              <a:t>District Results announced Friday, March 4</a:t>
            </a:r>
            <a:endParaRPr/>
          </a:p>
          <a:p>
            <a:pPr indent="-355600" lvl="0" marL="457200" rtl="0" algn="l">
              <a:lnSpc>
                <a:spcPct val="100000"/>
              </a:lnSpc>
              <a:spcBef>
                <a:spcPts val="0"/>
              </a:spcBef>
              <a:spcAft>
                <a:spcPts val="0"/>
              </a:spcAft>
              <a:buSzPts val="2000"/>
              <a:buChar char="✘"/>
            </a:pPr>
            <a:r>
              <a:rPr lang="en"/>
              <a:t>Projects due to state by March 17</a:t>
            </a:r>
            <a:endParaRPr/>
          </a:p>
          <a:p>
            <a:pPr indent="-355600" lvl="0" marL="457200" rtl="0" algn="l">
              <a:lnSpc>
                <a:spcPct val="100000"/>
              </a:lnSpc>
              <a:spcBef>
                <a:spcPts val="0"/>
              </a:spcBef>
              <a:spcAft>
                <a:spcPts val="0"/>
              </a:spcAft>
              <a:buSzPts val="2000"/>
              <a:buChar char="✘"/>
            </a:pPr>
            <a:r>
              <a:rPr lang="en"/>
              <a:t>State results announced April 2</a:t>
            </a:r>
            <a:endParaRPr/>
          </a:p>
          <a:p>
            <a:pPr indent="0" lvl="0" marL="0" rtl="0" algn="l">
              <a:lnSpc>
                <a:spcPct val="100000"/>
              </a:lnSpc>
              <a:spcBef>
                <a:spcPts val="600"/>
              </a:spcBef>
              <a:spcAft>
                <a:spcPts val="0"/>
              </a:spcAft>
              <a:buSzPts val="2000"/>
              <a:buNone/>
            </a:pPr>
            <a:r>
              <a:t/>
            </a:r>
            <a:endParaRPr/>
          </a:p>
        </p:txBody>
      </p:sp>
      <p:sp>
        <p:nvSpPr>
          <p:cNvPr id="203" name="Google Shape;203;p26"/>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6"/>
          <p:cNvSpPr/>
          <p:nvPr/>
        </p:nvSpPr>
        <p:spPr>
          <a:xfrm>
            <a:off x="4363252" y="476438"/>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6"/>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What you need to know!</a:t>
            </a:r>
            <a:endParaRPr/>
          </a:p>
        </p:txBody>
      </p:sp>
      <p:sp>
        <p:nvSpPr>
          <p:cNvPr id="211" name="Google Shape;211;p27"/>
          <p:cNvSpPr txBox="1"/>
          <p:nvPr>
            <p:ph idx="1" type="body"/>
          </p:nvPr>
        </p:nvSpPr>
        <p:spPr>
          <a:xfrm>
            <a:off x="457200" y="1563400"/>
            <a:ext cx="8229600" cy="31668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
              <a:t>How will I be delivering NHD to my students?</a:t>
            </a:r>
            <a:endParaRPr/>
          </a:p>
          <a:p>
            <a:pPr indent="-355600" lvl="0" marL="457200" rtl="0" algn="l">
              <a:lnSpc>
                <a:spcPct val="100000"/>
              </a:lnSpc>
              <a:spcBef>
                <a:spcPts val="0"/>
              </a:spcBef>
              <a:spcAft>
                <a:spcPts val="0"/>
              </a:spcAft>
              <a:buSzPts val="2000"/>
              <a:buChar char="✘"/>
            </a:pPr>
            <a:r>
              <a:rPr lang="en"/>
              <a:t>What pacing calendar do I want to follow?</a:t>
            </a:r>
            <a:endParaRPr/>
          </a:p>
          <a:p>
            <a:pPr indent="-355600" lvl="0" marL="457200" rtl="0" algn="l">
              <a:lnSpc>
                <a:spcPct val="100000"/>
              </a:lnSpc>
              <a:spcBef>
                <a:spcPts val="0"/>
              </a:spcBef>
              <a:spcAft>
                <a:spcPts val="0"/>
              </a:spcAft>
              <a:buSzPts val="2000"/>
              <a:buChar char="✘"/>
            </a:pPr>
            <a:r>
              <a:rPr lang="en"/>
              <a:t>When are my deadlines? </a:t>
            </a:r>
            <a:endParaRPr/>
          </a:p>
          <a:p>
            <a:pPr indent="-355600" lvl="0" marL="457200" rtl="0" algn="l">
              <a:lnSpc>
                <a:spcPct val="100000"/>
              </a:lnSpc>
              <a:spcBef>
                <a:spcPts val="0"/>
              </a:spcBef>
              <a:spcAft>
                <a:spcPts val="0"/>
              </a:spcAft>
              <a:buSzPts val="2000"/>
              <a:buChar char="✘"/>
            </a:pPr>
            <a:r>
              <a:rPr lang="en"/>
              <a:t>Do I want my students to share their work with the community?</a:t>
            </a:r>
            <a:endParaRPr/>
          </a:p>
          <a:p>
            <a:pPr indent="-355600" lvl="0" marL="457200" rtl="0" algn="l">
              <a:lnSpc>
                <a:spcPct val="100000"/>
              </a:lnSpc>
              <a:spcBef>
                <a:spcPts val="0"/>
              </a:spcBef>
              <a:spcAft>
                <a:spcPts val="0"/>
              </a:spcAft>
              <a:buSzPts val="2000"/>
              <a:buChar char="✘"/>
            </a:pPr>
            <a:r>
              <a:rPr lang="en"/>
              <a:t>What costs are incurred for this program?</a:t>
            </a:r>
            <a:endParaRPr/>
          </a:p>
          <a:p>
            <a:pPr indent="-355600" lvl="0" marL="457200" rtl="0" algn="l">
              <a:lnSpc>
                <a:spcPct val="100000"/>
              </a:lnSpc>
              <a:spcBef>
                <a:spcPts val="0"/>
              </a:spcBef>
              <a:spcAft>
                <a:spcPts val="0"/>
              </a:spcAft>
              <a:buSzPts val="2000"/>
              <a:buChar char="✘"/>
            </a:pPr>
            <a:r>
              <a:rPr lang="en"/>
              <a:t>Is it worth it?</a:t>
            </a:r>
            <a:endParaRPr/>
          </a:p>
          <a:p>
            <a:pPr indent="0" lvl="0" marL="0" rtl="0" algn="l">
              <a:lnSpc>
                <a:spcPct val="100000"/>
              </a:lnSpc>
              <a:spcBef>
                <a:spcPts val="600"/>
              </a:spcBef>
              <a:spcAft>
                <a:spcPts val="0"/>
              </a:spcAft>
              <a:buSzPts val="2000"/>
              <a:buNone/>
            </a:pPr>
            <a:r>
              <a:t/>
            </a:r>
            <a:endParaRPr/>
          </a:p>
        </p:txBody>
      </p:sp>
      <p:sp>
        <p:nvSpPr>
          <p:cNvPr id="212" name="Google Shape;212;p27"/>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7"/>
          <p:cNvSpPr/>
          <p:nvPr/>
        </p:nvSpPr>
        <p:spPr>
          <a:xfrm>
            <a:off x="4363252" y="476438"/>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7"/>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8"/>
          <p:cNvSpPr txBox="1"/>
          <p:nvPr>
            <p:ph idx="4294967295" type="ctrTitle"/>
          </p:nvPr>
        </p:nvSpPr>
        <p:spPr>
          <a:xfrm>
            <a:off x="1822500" y="1202350"/>
            <a:ext cx="54570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Walter Turncoat"/>
              <a:buNone/>
            </a:pPr>
            <a:r>
              <a:rPr b="0" i="0" lang="en" sz="4800" u="none" cap="none" strike="noStrike">
                <a:solidFill>
                  <a:schemeClr val="lt1"/>
                </a:solidFill>
                <a:latin typeface="Walter Turncoat"/>
                <a:ea typeface="Walter Turncoat"/>
                <a:cs typeface="Walter Turncoat"/>
                <a:sym typeface="Walter Turncoat"/>
              </a:rPr>
              <a:t>thanks!</a:t>
            </a:r>
            <a:endParaRPr b="0" i="0" sz="4800" u="none" cap="none" strike="noStrike">
              <a:solidFill>
                <a:schemeClr val="lt1"/>
              </a:solidFill>
              <a:latin typeface="Walter Turncoat"/>
              <a:ea typeface="Walter Turncoat"/>
              <a:cs typeface="Walter Turncoat"/>
              <a:sym typeface="Walter Turncoat"/>
            </a:endParaRPr>
          </a:p>
        </p:txBody>
      </p:sp>
      <p:sp>
        <p:nvSpPr>
          <p:cNvPr id="220" name="Google Shape;220;p28"/>
          <p:cNvSpPr txBox="1"/>
          <p:nvPr>
            <p:ph idx="4294967295" type="subTitle"/>
          </p:nvPr>
        </p:nvSpPr>
        <p:spPr>
          <a:xfrm>
            <a:off x="1275150" y="2376679"/>
            <a:ext cx="6593700" cy="2327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chemeClr val="lt1"/>
              </a:buClr>
              <a:buSzPts val="2000"/>
              <a:buFont typeface="Sniglet"/>
              <a:buNone/>
            </a:pPr>
            <a:r>
              <a:rPr b="0" i="0" lang="en" sz="3600" u="none" cap="none" strike="noStrike">
                <a:solidFill>
                  <a:schemeClr val="lt1"/>
                </a:solidFill>
                <a:latin typeface="Sniglet"/>
                <a:ea typeface="Sniglet"/>
                <a:cs typeface="Sniglet"/>
                <a:sym typeface="Sniglet"/>
              </a:rPr>
              <a:t>Any questions?</a:t>
            </a:r>
            <a:endParaRPr b="0" i="0" sz="3600" u="none" cap="none" strike="noStrike">
              <a:solidFill>
                <a:schemeClr val="lt1"/>
              </a:solidFill>
              <a:latin typeface="Sniglet"/>
              <a:ea typeface="Sniglet"/>
              <a:cs typeface="Sniglet"/>
              <a:sym typeface="Sniglet"/>
            </a:endParaRPr>
          </a:p>
          <a:p>
            <a:pPr indent="0" lvl="0" marL="0" marR="0" rtl="0" algn="ctr">
              <a:lnSpc>
                <a:spcPct val="100000"/>
              </a:lnSpc>
              <a:spcBef>
                <a:spcPts val="600"/>
              </a:spcBef>
              <a:spcAft>
                <a:spcPts val="0"/>
              </a:spcAft>
              <a:buClr>
                <a:schemeClr val="lt1"/>
              </a:buClr>
              <a:buSzPts val="2000"/>
              <a:buFont typeface="Sniglet"/>
              <a:buNone/>
            </a:pPr>
            <a:r>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chemeClr val="lt1"/>
              </a:buClr>
              <a:buSzPts val="2000"/>
              <a:buFont typeface="Sniglet"/>
              <a:buNone/>
            </a:pPr>
            <a:r>
              <a:rPr b="0" i="0" lang="en" sz="2000" u="none" cap="none" strike="noStrike">
                <a:solidFill>
                  <a:schemeClr val="lt1"/>
                </a:solidFill>
                <a:latin typeface="Sniglet"/>
                <a:ea typeface="Sniglet"/>
                <a:cs typeface="Sniglet"/>
                <a:sym typeface="Sniglet"/>
              </a:rPr>
              <a:t>You can email us at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chemeClr val="lt1"/>
              </a:buClr>
              <a:buSzPts val="2000"/>
              <a:buFont typeface="Sniglet"/>
              <a:buNone/>
            </a:pPr>
            <a:r>
              <a:rPr b="0" i="0" lang="en" sz="2000" u="sng" cap="none" strike="noStrike">
                <a:solidFill>
                  <a:schemeClr val="hlink"/>
                </a:solidFill>
                <a:latin typeface="Sniglet"/>
                <a:ea typeface="Sniglet"/>
                <a:cs typeface="Sniglet"/>
                <a:sym typeface="Sniglet"/>
                <a:hlinkClick r:id="rId3"/>
              </a:rPr>
              <a:t>Amy.Diegel@plcschools.org</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chemeClr val="lt1"/>
              </a:buClr>
              <a:buSzPts val="2000"/>
              <a:buFont typeface="Sniglet"/>
              <a:buNone/>
            </a:pPr>
            <a:r>
              <a:rPr b="0" i="0" lang="en" sz="2000" u="sng" cap="none" strike="noStrike">
                <a:solidFill>
                  <a:schemeClr val="hlink"/>
                </a:solidFill>
                <a:latin typeface="Sniglet"/>
                <a:ea typeface="Sniglet"/>
                <a:cs typeface="Sniglet"/>
                <a:sym typeface="Sniglet"/>
                <a:hlinkClick r:id="rId4"/>
              </a:rPr>
              <a:t>ssorenso@nebrwesleyan.edu</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chemeClr val="lt1"/>
              </a:buClr>
              <a:buSzPts val="2000"/>
              <a:buFont typeface="Sniglet"/>
              <a:buNone/>
            </a:pPr>
            <a:r>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0"/>
              </a:spcBef>
              <a:spcAft>
                <a:spcPts val="0"/>
              </a:spcAft>
              <a:buClr>
                <a:schemeClr val="lt1"/>
              </a:buClr>
              <a:buSzPts val="2000"/>
              <a:buFont typeface="Sniglet"/>
              <a:buNone/>
            </a:pPr>
            <a:r>
              <a:t/>
            </a:r>
            <a:endParaRPr b="0" i="0" sz="2000" u="none" cap="none" strike="noStrike">
              <a:solidFill>
                <a:schemeClr val="lt1"/>
              </a:solidFill>
              <a:latin typeface="Sniglet"/>
              <a:ea typeface="Sniglet"/>
              <a:cs typeface="Sniglet"/>
              <a:sym typeface="Sniglet"/>
            </a:endParaRPr>
          </a:p>
        </p:txBody>
      </p:sp>
      <p:sp>
        <p:nvSpPr>
          <p:cNvPr id="221" name="Google Shape;221;p28"/>
          <p:cNvSpPr/>
          <p:nvPr/>
        </p:nvSpPr>
        <p:spPr>
          <a:xfrm>
            <a:off x="4207274" y="603475"/>
            <a:ext cx="687464" cy="691590"/>
          </a:xfrm>
          <a:custGeom>
            <a:rect b="b" l="l" r="r" t="t"/>
            <a:pathLst>
              <a:path extrusionOk="0" h="15938" w="15842">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8"/>
          <p:cNvSpPr/>
          <p:nvPr/>
        </p:nvSpPr>
        <p:spPr>
          <a:xfrm>
            <a:off x="3799402" y="2051575"/>
            <a:ext cx="1442481"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8"/>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idx="4294967295" type="ctrTitle"/>
          </p:nvPr>
        </p:nvSpPr>
        <p:spPr>
          <a:xfrm>
            <a:off x="1843500" y="1216875"/>
            <a:ext cx="54570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Walter Turncoat"/>
              <a:buNone/>
            </a:pPr>
            <a:r>
              <a:rPr b="0" i="0" lang="en" sz="4800" u="none" cap="none" strike="noStrike">
                <a:solidFill>
                  <a:schemeClr val="lt1"/>
                </a:solidFill>
                <a:latin typeface="Walter Turncoat"/>
                <a:ea typeface="Walter Turncoat"/>
                <a:cs typeface="Walter Turncoat"/>
                <a:sym typeface="Walter Turncoat"/>
              </a:rPr>
              <a:t>hello!</a:t>
            </a:r>
            <a:endParaRPr b="0" i="0" sz="4800" u="none" cap="none" strike="noStrike">
              <a:solidFill>
                <a:schemeClr val="lt1"/>
              </a:solidFill>
              <a:latin typeface="Walter Turncoat"/>
              <a:ea typeface="Walter Turncoat"/>
              <a:cs typeface="Walter Turncoat"/>
              <a:sym typeface="Walter Turncoat"/>
            </a:endParaRPr>
          </a:p>
        </p:txBody>
      </p:sp>
      <p:sp>
        <p:nvSpPr>
          <p:cNvPr id="64" name="Google Shape;64;p12"/>
          <p:cNvSpPr txBox="1"/>
          <p:nvPr>
            <p:ph idx="4294967295" type="subTitle"/>
          </p:nvPr>
        </p:nvSpPr>
        <p:spPr>
          <a:xfrm>
            <a:off x="982950" y="2376675"/>
            <a:ext cx="7178100" cy="78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chemeClr val="lt1"/>
              </a:buClr>
              <a:buSzPts val="2000"/>
              <a:buFont typeface="Sniglet"/>
              <a:buNone/>
            </a:pPr>
            <a:r>
              <a:rPr b="0" i="0" lang="en" sz="3600" u="none" cap="none" strike="noStrike">
                <a:solidFill>
                  <a:schemeClr val="lt1"/>
                </a:solidFill>
                <a:latin typeface="Sniglet"/>
                <a:ea typeface="Sniglet"/>
                <a:cs typeface="Sniglet"/>
                <a:sym typeface="Sniglet"/>
              </a:rPr>
              <a:t>I am Amy Diegel</a:t>
            </a:r>
            <a:endParaRPr b="0" i="0" sz="3600" u="none" cap="none" strike="noStrike">
              <a:solidFill>
                <a:schemeClr val="lt1"/>
              </a:solidFill>
              <a:latin typeface="Sniglet"/>
              <a:ea typeface="Sniglet"/>
              <a:cs typeface="Sniglet"/>
              <a:sym typeface="Sniglet"/>
            </a:endParaRPr>
          </a:p>
          <a:p>
            <a:pPr indent="0" lvl="0" marL="0" marR="0" rtl="0" algn="ctr">
              <a:lnSpc>
                <a:spcPct val="100000"/>
              </a:lnSpc>
              <a:spcBef>
                <a:spcPts val="600"/>
              </a:spcBef>
              <a:spcAft>
                <a:spcPts val="0"/>
              </a:spcAft>
              <a:buClr>
                <a:schemeClr val="dk1"/>
              </a:buClr>
              <a:buSzPts val="1100"/>
              <a:buFont typeface="Arial"/>
              <a:buNone/>
            </a:pPr>
            <a:r>
              <a:rPr b="0" i="0" lang="en" sz="2000" u="none" cap="none" strike="noStrike">
                <a:solidFill>
                  <a:schemeClr val="lt1"/>
                </a:solidFill>
                <a:latin typeface="Sniglet"/>
                <a:ea typeface="Sniglet"/>
                <a:cs typeface="Sniglet"/>
                <a:sym typeface="Sniglet"/>
              </a:rPr>
              <a:t>I have taught NHD for 8 years in Hawaii, with many successes at the district and state levels. In 2017, I was named the Gilder Lehrman Hawaii History Teacher of the Year and was recognized nationally for my NHD youth program. </a:t>
            </a:r>
            <a:endParaRPr b="0" i="0" sz="3600" u="none" cap="none" strike="noStrike">
              <a:solidFill>
                <a:schemeClr val="lt1"/>
              </a:solidFill>
              <a:latin typeface="Sniglet"/>
              <a:ea typeface="Sniglet"/>
              <a:cs typeface="Sniglet"/>
              <a:sym typeface="Sniglet"/>
            </a:endParaRPr>
          </a:p>
        </p:txBody>
      </p:sp>
      <p:sp>
        <p:nvSpPr>
          <p:cNvPr id="65" name="Google Shape;65;p12"/>
          <p:cNvSpPr/>
          <p:nvPr/>
        </p:nvSpPr>
        <p:spPr>
          <a:xfrm>
            <a:off x="3799402" y="2051575"/>
            <a:ext cx="1442481" cy="102978"/>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2"/>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
        <p:nvSpPr>
          <p:cNvPr id="67" name="Google Shape;67;p12"/>
          <p:cNvSpPr/>
          <p:nvPr/>
        </p:nvSpPr>
        <p:spPr>
          <a:xfrm>
            <a:off x="4206590" y="621258"/>
            <a:ext cx="730825" cy="696601"/>
          </a:xfrm>
          <a:custGeom>
            <a:rect b="b" l="l" r="r" t="t"/>
            <a:pathLst>
              <a:path extrusionOk="0" h="15403" w="16717">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685800" y="2726342"/>
            <a:ext cx="7772400" cy="1159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lang="en" sz="6000"/>
              <a:t>1.</a:t>
            </a:r>
            <a:endParaRPr sz="6000"/>
          </a:p>
          <a:p>
            <a:pPr indent="0" lvl="0" marL="0" rtl="0" algn="ctr">
              <a:lnSpc>
                <a:spcPct val="100000"/>
              </a:lnSpc>
              <a:spcBef>
                <a:spcPts val="0"/>
              </a:spcBef>
              <a:spcAft>
                <a:spcPts val="0"/>
              </a:spcAft>
              <a:buSzPts val="4800"/>
              <a:buNone/>
            </a:pPr>
            <a:r>
              <a:t/>
            </a:r>
            <a:endParaRPr/>
          </a:p>
          <a:p>
            <a:pPr indent="0" lvl="0" marL="0" rtl="0" algn="ctr">
              <a:lnSpc>
                <a:spcPct val="100000"/>
              </a:lnSpc>
              <a:spcBef>
                <a:spcPts val="0"/>
              </a:spcBef>
              <a:spcAft>
                <a:spcPts val="0"/>
              </a:spcAft>
              <a:buSzPts val="4800"/>
              <a:buNone/>
            </a:pPr>
            <a:r>
              <a:rPr lang="en"/>
              <a:t>What is National History Day? </a:t>
            </a:r>
            <a:endParaRPr/>
          </a:p>
        </p:txBody>
      </p:sp>
      <p:sp>
        <p:nvSpPr>
          <p:cNvPr id="73" name="Google Shape;73;p13"/>
          <p:cNvSpPr/>
          <p:nvPr/>
        </p:nvSpPr>
        <p:spPr>
          <a:xfrm>
            <a:off x="3617075" y="256025"/>
            <a:ext cx="1824693" cy="1702276"/>
          </a:xfrm>
          <a:custGeom>
            <a:rect b="b" l="l" r="r" t="t"/>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3"/>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idx="1" type="body"/>
          </p:nvPr>
        </p:nvSpPr>
        <p:spPr>
          <a:xfrm>
            <a:off x="1700925" y="1399800"/>
            <a:ext cx="5742300" cy="819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600"/>
              </a:spcBef>
              <a:spcAft>
                <a:spcPts val="0"/>
              </a:spcAft>
              <a:buSzPts val="3000"/>
              <a:buNone/>
            </a:pPr>
            <a:r>
              <a:rPr lang="en"/>
              <a:t>History is often said to repeat itself. I haven’t found that to be true. Instead, I like to think it rhymes.</a:t>
            </a:r>
            <a:endParaRPr/>
          </a:p>
          <a:p>
            <a:pPr indent="0" lvl="0" marL="0" rtl="0" algn="l">
              <a:lnSpc>
                <a:spcPct val="100000"/>
              </a:lnSpc>
              <a:spcBef>
                <a:spcPts val="600"/>
              </a:spcBef>
              <a:spcAft>
                <a:spcPts val="0"/>
              </a:spcAft>
              <a:buSzPts val="3000"/>
              <a:buNone/>
            </a:pPr>
            <a:r>
              <a:t/>
            </a:r>
            <a:endParaRPr sz="2100"/>
          </a:p>
          <a:p>
            <a:pPr indent="0" lvl="0" marL="0" rtl="0" algn="r">
              <a:lnSpc>
                <a:spcPct val="100000"/>
              </a:lnSpc>
              <a:spcBef>
                <a:spcPts val="600"/>
              </a:spcBef>
              <a:spcAft>
                <a:spcPts val="0"/>
              </a:spcAft>
              <a:buSzPts val="3000"/>
              <a:buNone/>
            </a:pPr>
            <a:r>
              <a:rPr lang="en" sz="1900"/>
              <a:t>-- Robert Buss, fmr. Director, </a:t>
            </a:r>
            <a:endParaRPr sz="1900"/>
          </a:p>
          <a:p>
            <a:pPr indent="0" lvl="0" marL="0" rtl="0" algn="r">
              <a:lnSpc>
                <a:spcPct val="100000"/>
              </a:lnSpc>
              <a:spcBef>
                <a:spcPts val="600"/>
              </a:spcBef>
              <a:spcAft>
                <a:spcPts val="0"/>
              </a:spcAft>
              <a:buSzPts val="3000"/>
              <a:buNone/>
            </a:pPr>
            <a:r>
              <a:rPr lang="en" sz="1900"/>
              <a:t>Hawaii Council for the Humanities</a:t>
            </a:r>
            <a:endParaRPr sz="1900"/>
          </a:p>
        </p:txBody>
      </p:sp>
      <p:sp>
        <p:nvSpPr>
          <p:cNvPr id="80" name="Google Shape;80;p14"/>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National History Day</a:t>
            </a:r>
            <a:endParaRPr/>
          </a:p>
        </p:txBody>
      </p:sp>
      <p:sp>
        <p:nvSpPr>
          <p:cNvPr id="86" name="Google Shape;86;p15"/>
          <p:cNvSpPr txBox="1"/>
          <p:nvPr>
            <p:ph idx="1" type="body"/>
          </p:nvPr>
        </p:nvSpPr>
        <p:spPr>
          <a:xfrm>
            <a:off x="457200" y="1563400"/>
            <a:ext cx="8229600" cy="31668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
              <a:t>Highly regarded program for elementary and secondary students</a:t>
            </a:r>
            <a:endParaRPr/>
          </a:p>
          <a:p>
            <a:pPr indent="-355600" lvl="0" marL="457200" rtl="0" algn="l">
              <a:lnSpc>
                <a:spcPct val="100000"/>
              </a:lnSpc>
              <a:spcBef>
                <a:spcPts val="0"/>
              </a:spcBef>
              <a:spcAft>
                <a:spcPts val="0"/>
              </a:spcAft>
              <a:buSzPts val="2000"/>
              <a:buChar char="✘"/>
            </a:pPr>
            <a:r>
              <a:rPr lang="en"/>
              <a:t>Each year, more than half a million students, encouraged by their teachers nationwide, participate in district, state, and national contests. </a:t>
            </a:r>
            <a:endParaRPr/>
          </a:p>
          <a:p>
            <a:pPr indent="-355600" lvl="0" marL="457200" rtl="0" algn="l">
              <a:lnSpc>
                <a:spcPct val="100000"/>
              </a:lnSpc>
              <a:spcBef>
                <a:spcPts val="0"/>
              </a:spcBef>
              <a:spcAft>
                <a:spcPts val="0"/>
              </a:spcAft>
              <a:buSzPts val="2000"/>
              <a:buChar char="✘"/>
            </a:pPr>
            <a:r>
              <a:rPr lang="en"/>
              <a:t>In Nebraska, there are two divisions, Junior (6-8) and Senior (9-12). We are planning to start a Youth division (4-5) here this year </a:t>
            </a:r>
            <a:endParaRPr/>
          </a:p>
          <a:p>
            <a:pPr indent="-355600" lvl="0" marL="457200" rtl="0" algn="l">
              <a:lnSpc>
                <a:spcPct val="100000"/>
              </a:lnSpc>
              <a:spcBef>
                <a:spcPts val="0"/>
              </a:spcBef>
              <a:spcAft>
                <a:spcPts val="0"/>
              </a:spcAft>
              <a:buSzPts val="2000"/>
              <a:buChar char="✘"/>
            </a:pPr>
            <a:r>
              <a:rPr lang="en"/>
              <a:t>Students can compete as individuals or as groups. </a:t>
            </a:r>
            <a:endParaRPr/>
          </a:p>
          <a:p>
            <a:pPr indent="0" lvl="0" marL="0" rtl="0" algn="l">
              <a:lnSpc>
                <a:spcPct val="100000"/>
              </a:lnSpc>
              <a:spcBef>
                <a:spcPts val="600"/>
              </a:spcBef>
              <a:spcAft>
                <a:spcPts val="0"/>
              </a:spcAft>
              <a:buSzPts val="2000"/>
              <a:buNone/>
            </a:pPr>
            <a:r>
              <a:t/>
            </a:r>
            <a:endParaRPr/>
          </a:p>
        </p:txBody>
      </p:sp>
      <p:sp>
        <p:nvSpPr>
          <p:cNvPr id="87" name="Google Shape;87;p15"/>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5"/>
          <p:cNvSpPr/>
          <p:nvPr/>
        </p:nvSpPr>
        <p:spPr>
          <a:xfrm>
            <a:off x="4363252" y="476438"/>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5"/>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Impacts</a:t>
            </a:r>
            <a:endParaRPr/>
          </a:p>
        </p:txBody>
      </p:sp>
      <p:sp>
        <p:nvSpPr>
          <p:cNvPr id="95" name="Google Shape;95;p16"/>
          <p:cNvSpPr txBox="1"/>
          <p:nvPr>
            <p:ph idx="1" type="body"/>
          </p:nvPr>
        </p:nvSpPr>
        <p:spPr>
          <a:xfrm>
            <a:off x="457200" y="1563400"/>
            <a:ext cx="8229600" cy="31668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600"/>
              </a:spcBef>
              <a:spcAft>
                <a:spcPts val="0"/>
              </a:spcAft>
              <a:buSzPts val="2000"/>
              <a:buChar char="✘"/>
            </a:pPr>
            <a:r>
              <a:rPr lang="en"/>
              <a:t>With skills developed through the NHD process, students are better prepared for college leveled work</a:t>
            </a:r>
            <a:endParaRPr/>
          </a:p>
          <a:p>
            <a:pPr indent="-355600" lvl="0" marL="457200" rtl="0" algn="l">
              <a:lnSpc>
                <a:spcPct val="100000"/>
              </a:lnSpc>
              <a:spcBef>
                <a:spcPts val="0"/>
              </a:spcBef>
              <a:spcAft>
                <a:spcPts val="0"/>
              </a:spcAft>
              <a:buSzPts val="2000"/>
              <a:buChar char="✘"/>
            </a:pPr>
            <a:r>
              <a:rPr lang="en"/>
              <a:t>Students can compete academically with students from all over the country and world</a:t>
            </a:r>
            <a:endParaRPr/>
          </a:p>
          <a:p>
            <a:pPr indent="-355600" lvl="0" marL="457200" rtl="0" algn="l">
              <a:lnSpc>
                <a:spcPct val="100000"/>
              </a:lnSpc>
              <a:spcBef>
                <a:spcPts val="0"/>
              </a:spcBef>
              <a:spcAft>
                <a:spcPts val="0"/>
              </a:spcAft>
              <a:buSzPts val="2000"/>
              <a:buChar char="✘"/>
            </a:pPr>
            <a:r>
              <a:rPr lang="en"/>
              <a:t>Preparing students to not only get into college, but finish college</a:t>
            </a:r>
            <a:endParaRPr/>
          </a:p>
          <a:p>
            <a:pPr indent="-355600" lvl="0" marL="457200" rtl="0" algn="l">
              <a:lnSpc>
                <a:spcPct val="100000"/>
              </a:lnSpc>
              <a:spcBef>
                <a:spcPts val="0"/>
              </a:spcBef>
              <a:spcAft>
                <a:spcPts val="0"/>
              </a:spcAft>
              <a:buSzPts val="2000"/>
              <a:buChar char="✘"/>
            </a:pPr>
            <a:r>
              <a:rPr lang="en"/>
              <a:t>Build critical thinking skills in the leaders of tomorrow</a:t>
            </a:r>
            <a:endParaRPr/>
          </a:p>
          <a:p>
            <a:pPr indent="0" lvl="0" marL="0" rtl="0" algn="l">
              <a:lnSpc>
                <a:spcPct val="100000"/>
              </a:lnSpc>
              <a:spcBef>
                <a:spcPts val="600"/>
              </a:spcBef>
              <a:spcAft>
                <a:spcPts val="0"/>
              </a:spcAft>
              <a:buSzPts val="2000"/>
              <a:buNone/>
            </a:pPr>
            <a:r>
              <a:t/>
            </a:r>
            <a:endParaRPr/>
          </a:p>
        </p:txBody>
      </p:sp>
      <p:sp>
        <p:nvSpPr>
          <p:cNvPr id="96" name="Google Shape;96;p16"/>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6"/>
          <p:cNvSpPr/>
          <p:nvPr/>
        </p:nvSpPr>
        <p:spPr>
          <a:xfrm>
            <a:off x="4363252" y="476438"/>
            <a:ext cx="345681" cy="414830"/>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6"/>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ctrTitle"/>
          </p:nvPr>
        </p:nvSpPr>
        <p:spPr>
          <a:xfrm>
            <a:off x="685800" y="2573942"/>
            <a:ext cx="7772400" cy="1159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800"/>
              <a:buNone/>
            </a:pPr>
            <a:r>
              <a:rPr lang="en"/>
              <a:t>2.</a:t>
            </a:r>
            <a:br>
              <a:rPr lang="en"/>
            </a:br>
            <a:endParaRPr/>
          </a:p>
          <a:p>
            <a:pPr indent="0" lvl="0" marL="0" rtl="0" algn="ctr">
              <a:lnSpc>
                <a:spcPct val="100000"/>
              </a:lnSpc>
              <a:spcBef>
                <a:spcPts val="0"/>
              </a:spcBef>
              <a:spcAft>
                <a:spcPts val="0"/>
              </a:spcAft>
              <a:buSzPts val="4800"/>
              <a:buNone/>
            </a:pPr>
            <a:r>
              <a:rPr lang="en"/>
              <a:t>What does NHD look like in the Youth Division?</a:t>
            </a:r>
            <a:endParaRPr/>
          </a:p>
        </p:txBody>
      </p:sp>
      <p:sp>
        <p:nvSpPr>
          <p:cNvPr id="104" name="Google Shape;104;p17"/>
          <p:cNvSpPr/>
          <p:nvPr/>
        </p:nvSpPr>
        <p:spPr>
          <a:xfrm>
            <a:off x="3617075" y="256025"/>
            <a:ext cx="1824693" cy="1702276"/>
          </a:xfrm>
          <a:custGeom>
            <a:rect b="b" l="l" r="r" t="t"/>
            <a:pathLst>
              <a:path extrusionOk="0" h="68207" w="73112">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idx="4294967295" type="ctrTitle"/>
          </p:nvPr>
        </p:nvSpPr>
        <p:spPr>
          <a:xfrm>
            <a:off x="159025" y="3901775"/>
            <a:ext cx="4249800" cy="1159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600"/>
              <a:buFont typeface="Walter Turncoat"/>
              <a:buNone/>
            </a:pPr>
            <a:r>
              <a:rPr b="0" i="0" lang="en" sz="3900" u="none" cap="none" strike="noStrike">
                <a:solidFill>
                  <a:schemeClr val="lt1"/>
                </a:solidFill>
                <a:latin typeface="Walter Turncoat"/>
                <a:ea typeface="Walter Turncoat"/>
                <a:cs typeface="Walter Turncoat"/>
                <a:sym typeface="Walter Turncoat"/>
              </a:rPr>
              <a:t>In Nebraska</a:t>
            </a:r>
            <a:endParaRPr b="0" i="0" sz="3900" u="none" cap="none" strike="noStrike">
              <a:solidFill>
                <a:schemeClr val="lt1"/>
              </a:solidFill>
              <a:latin typeface="Walter Turncoat"/>
              <a:ea typeface="Walter Turncoat"/>
              <a:cs typeface="Walter Turncoat"/>
              <a:sym typeface="Walter Turncoat"/>
            </a:endParaRPr>
          </a:p>
        </p:txBody>
      </p:sp>
      <p:sp>
        <p:nvSpPr>
          <p:cNvPr id="110" name="Google Shape;110;p18"/>
          <p:cNvSpPr txBox="1"/>
          <p:nvPr>
            <p:ph idx="4294967295" type="subTitle"/>
          </p:nvPr>
        </p:nvSpPr>
        <p:spPr>
          <a:xfrm>
            <a:off x="3902200" y="257775"/>
            <a:ext cx="5136000" cy="457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Clr>
                <a:schemeClr val="lt1"/>
              </a:buClr>
              <a:buSzPts val="2000"/>
              <a:buFont typeface="Sniglet"/>
              <a:buNone/>
            </a:pPr>
            <a:r>
              <a:rPr b="0" i="0" lang="en" sz="2000" u="none" cap="none" strike="noStrike">
                <a:solidFill>
                  <a:schemeClr val="lt1"/>
                </a:solidFill>
                <a:latin typeface="Sniglet"/>
                <a:ea typeface="Sniglet"/>
                <a:cs typeface="Sniglet"/>
                <a:sym typeface="Sniglet"/>
              </a:rPr>
              <a:t>National History Day exemplifies our ideal learner - students are the driving force behind their projects. They are </a:t>
            </a:r>
            <a:r>
              <a:rPr b="0" i="1" lang="en" sz="2000" u="none" cap="none" strike="noStrike">
                <a:solidFill>
                  <a:schemeClr val="accent1"/>
                </a:solidFill>
                <a:latin typeface="Walter Turncoat"/>
                <a:ea typeface="Walter Turncoat"/>
                <a:cs typeface="Walter Turncoat"/>
                <a:sym typeface="Walter Turncoat"/>
              </a:rPr>
              <a:t>self-motivated</a:t>
            </a:r>
            <a:r>
              <a:rPr b="0" i="0" lang="en" sz="2000" u="none" cap="none" strike="noStrike">
                <a:solidFill>
                  <a:schemeClr val="lt1"/>
                </a:solidFill>
                <a:latin typeface="Sniglet"/>
                <a:ea typeface="Sniglet"/>
                <a:cs typeface="Sniglet"/>
                <a:sym typeface="Sniglet"/>
              </a:rPr>
              <a:t> and use their </a:t>
            </a:r>
            <a:r>
              <a:rPr b="0" i="1" lang="en" sz="2000" u="none" cap="none" strike="noStrike">
                <a:solidFill>
                  <a:schemeClr val="accent1"/>
                </a:solidFill>
                <a:latin typeface="Walter Turncoat"/>
                <a:ea typeface="Walter Turncoat"/>
                <a:cs typeface="Walter Turncoat"/>
                <a:sym typeface="Walter Turncoat"/>
              </a:rPr>
              <a:t>inquisitive </a:t>
            </a:r>
            <a:r>
              <a:rPr b="0" i="0" lang="en" sz="2000" u="none" cap="none" strike="noStrike">
                <a:solidFill>
                  <a:schemeClr val="lt1"/>
                </a:solidFill>
                <a:latin typeface="Sniglet"/>
                <a:ea typeface="Sniglet"/>
                <a:cs typeface="Sniglet"/>
                <a:sym typeface="Sniglet"/>
              </a:rPr>
              <a:t>nature to seek out answers to their inquiry. They </a:t>
            </a:r>
            <a:r>
              <a:rPr b="0" i="1" lang="en" sz="2000" u="none" cap="none" strike="noStrike">
                <a:solidFill>
                  <a:schemeClr val="accent1"/>
                </a:solidFill>
                <a:latin typeface="Walter Turncoat"/>
                <a:ea typeface="Walter Turncoat"/>
                <a:cs typeface="Walter Turncoat"/>
                <a:sym typeface="Walter Turncoat"/>
              </a:rPr>
              <a:t>connect</a:t>
            </a:r>
            <a:r>
              <a:rPr b="0" i="0" lang="en" sz="2000" u="none" cap="none" strike="noStrike">
                <a:solidFill>
                  <a:schemeClr val="lt1"/>
                </a:solidFill>
                <a:latin typeface="Sniglet"/>
                <a:ea typeface="Sniglet"/>
                <a:cs typeface="Sniglet"/>
                <a:sym typeface="Sniglet"/>
              </a:rPr>
              <a:t> with experts to learn more about their topics; they also </a:t>
            </a:r>
            <a:r>
              <a:rPr b="0" i="1" lang="en" sz="2000" u="none" cap="none" strike="noStrike">
                <a:solidFill>
                  <a:schemeClr val="accent1"/>
                </a:solidFill>
                <a:latin typeface="Walter Turncoat"/>
                <a:ea typeface="Walter Turncoat"/>
                <a:cs typeface="Walter Turncoat"/>
                <a:sym typeface="Walter Turncoat"/>
              </a:rPr>
              <a:t>persevere </a:t>
            </a:r>
            <a:r>
              <a:rPr b="0" i="0" lang="en" sz="2000" u="none" cap="none" strike="noStrike">
                <a:solidFill>
                  <a:schemeClr val="lt1"/>
                </a:solidFill>
                <a:latin typeface="Sniglet"/>
                <a:ea typeface="Sniglet"/>
                <a:cs typeface="Sniglet"/>
                <a:sym typeface="Sniglet"/>
              </a:rPr>
              <a:t>with their peers, learning from each other. They </a:t>
            </a:r>
            <a:r>
              <a:rPr b="0" i="1" lang="en" sz="2000" u="none" cap="none" strike="noStrike">
                <a:solidFill>
                  <a:schemeClr val="accent1"/>
                </a:solidFill>
                <a:latin typeface="Walter Turncoat"/>
                <a:ea typeface="Walter Turncoat"/>
                <a:cs typeface="Walter Turncoat"/>
                <a:sym typeface="Walter Turncoat"/>
              </a:rPr>
              <a:t>communicate </a:t>
            </a:r>
            <a:r>
              <a:rPr b="0" i="0" lang="en" sz="2000" u="none" cap="none" strike="noStrike">
                <a:solidFill>
                  <a:schemeClr val="lt1"/>
                </a:solidFill>
                <a:latin typeface="Sniglet"/>
                <a:ea typeface="Sniglet"/>
                <a:cs typeface="Sniglet"/>
                <a:sym typeface="Sniglet"/>
              </a:rPr>
              <a:t>their learning through the project medium of their choice and </a:t>
            </a:r>
            <a:r>
              <a:rPr b="0" i="1" lang="en" sz="2000" u="none" cap="none" strike="noStrike">
                <a:solidFill>
                  <a:schemeClr val="accent1"/>
                </a:solidFill>
                <a:latin typeface="Walter Turncoat"/>
                <a:ea typeface="Walter Turncoat"/>
                <a:cs typeface="Walter Turncoat"/>
                <a:sym typeface="Walter Turncoat"/>
              </a:rPr>
              <a:t>reflect </a:t>
            </a:r>
            <a:r>
              <a:rPr b="0" i="0" lang="en" sz="2000" u="none" cap="none" strike="noStrike">
                <a:solidFill>
                  <a:schemeClr val="lt1"/>
                </a:solidFill>
                <a:latin typeface="Sniglet"/>
                <a:ea typeface="Sniglet"/>
                <a:cs typeface="Sniglet"/>
                <a:sym typeface="Sniglet"/>
              </a:rPr>
              <a:t>on their learning journey through process papers.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600"/>
              </a:spcBef>
              <a:spcAft>
                <a:spcPts val="0"/>
              </a:spcAft>
              <a:buClr>
                <a:schemeClr val="lt1"/>
              </a:buClr>
              <a:buSzPts val="2000"/>
              <a:buFont typeface="Sniglet"/>
              <a:buNone/>
            </a:pPr>
            <a:r>
              <a:t/>
            </a:r>
            <a:endParaRPr b="0" i="0" sz="2000" u="none" cap="none" strike="noStrike">
              <a:solidFill>
                <a:schemeClr val="lt1"/>
              </a:solidFill>
              <a:latin typeface="Sniglet"/>
              <a:ea typeface="Sniglet"/>
              <a:cs typeface="Sniglet"/>
              <a:sym typeface="Sniglet"/>
            </a:endParaRPr>
          </a:p>
          <a:p>
            <a:pPr indent="0" lvl="0" marL="0" marR="0" rtl="0" algn="ctr">
              <a:lnSpc>
                <a:spcPct val="100000"/>
              </a:lnSpc>
              <a:spcBef>
                <a:spcPts val="600"/>
              </a:spcBef>
              <a:spcAft>
                <a:spcPts val="0"/>
              </a:spcAft>
              <a:buClr>
                <a:schemeClr val="lt1"/>
              </a:buClr>
              <a:buSzPts val="2000"/>
              <a:buFont typeface="Sniglet"/>
              <a:buNone/>
            </a:pPr>
            <a:r>
              <a:rPr b="0" i="0" lang="en" sz="2000" u="none" cap="none" strike="noStrike">
                <a:solidFill>
                  <a:schemeClr val="lt1"/>
                </a:solidFill>
                <a:latin typeface="Sniglet"/>
                <a:ea typeface="Sniglet"/>
                <a:cs typeface="Sniglet"/>
                <a:sym typeface="Sniglet"/>
              </a:rPr>
              <a:t>Their learning is </a:t>
            </a:r>
            <a:r>
              <a:rPr b="0" i="1" lang="en" sz="2000" u="none" cap="none" strike="noStrike">
                <a:solidFill>
                  <a:schemeClr val="accent1"/>
                </a:solidFill>
                <a:latin typeface="Walter Turncoat"/>
                <a:ea typeface="Walter Turncoat"/>
                <a:cs typeface="Walter Turncoat"/>
                <a:sym typeface="Walter Turncoat"/>
              </a:rPr>
              <a:t>visible</a:t>
            </a:r>
            <a:r>
              <a:rPr b="0" i="0" lang="en" sz="2000" u="none" cap="none" strike="noStrike">
                <a:solidFill>
                  <a:schemeClr val="lt1"/>
                </a:solidFill>
                <a:latin typeface="Sniglet"/>
                <a:ea typeface="Sniglet"/>
                <a:cs typeface="Sniglet"/>
                <a:sym typeface="Sniglet"/>
              </a:rPr>
              <a:t>.</a:t>
            </a:r>
            <a:endParaRPr b="0" i="0" sz="2000" u="none" cap="none" strike="noStrike">
              <a:solidFill>
                <a:schemeClr val="lt1"/>
              </a:solidFill>
              <a:latin typeface="Sniglet"/>
              <a:ea typeface="Sniglet"/>
              <a:cs typeface="Sniglet"/>
              <a:sym typeface="Sniglet"/>
            </a:endParaRPr>
          </a:p>
        </p:txBody>
      </p:sp>
      <p:grpSp>
        <p:nvGrpSpPr>
          <p:cNvPr id="111" name="Google Shape;111;p18"/>
          <p:cNvGrpSpPr/>
          <p:nvPr/>
        </p:nvGrpSpPr>
        <p:grpSpPr>
          <a:xfrm flipH="1" rot="4843953">
            <a:off x="407923" y="3164027"/>
            <a:ext cx="1166676" cy="1032863"/>
            <a:chOff x="1113100" y="2199475"/>
            <a:chExt cx="801900" cy="709925"/>
          </a:xfrm>
        </p:grpSpPr>
        <p:sp>
          <p:nvSpPr>
            <p:cNvPr id="112" name="Google Shape;112;p18"/>
            <p:cNvSpPr/>
            <p:nvPr/>
          </p:nvSpPr>
          <p:spPr>
            <a:xfrm>
              <a:off x="1113100" y="2291450"/>
              <a:ext cx="735850" cy="617950"/>
            </a:xfrm>
            <a:custGeom>
              <a:rect b="b" l="l" r="r" t="t"/>
              <a:pathLst>
                <a:path extrusionOk="0" h="24718" w="29434">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p:nvPr/>
          </p:nvSpPr>
          <p:spPr>
            <a:xfrm>
              <a:off x="1745175" y="2199475"/>
              <a:ext cx="169825" cy="162775"/>
            </a:xfrm>
            <a:custGeom>
              <a:rect b="b" l="l" r="r" t="t"/>
              <a:pathLst>
                <a:path extrusionOk="0" h="6511" w="6793">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18"/>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
        <p:nvSpPr>
          <p:cNvPr id="115" name="Google Shape;115;p18"/>
          <p:cNvSpPr/>
          <p:nvPr/>
        </p:nvSpPr>
        <p:spPr>
          <a:xfrm>
            <a:off x="1503625" y="1210950"/>
            <a:ext cx="2323392" cy="2278406"/>
          </a:xfrm>
          <a:custGeom>
            <a:rect b="b" l="l" r="r" t="t"/>
            <a:pathLst>
              <a:path extrusionOk="0" h="19345" w="1920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6025" y="967975"/>
            <a:ext cx="91560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a:t>Students will be able to...</a:t>
            </a:r>
            <a:endParaRPr/>
          </a:p>
        </p:txBody>
      </p:sp>
      <p:sp>
        <p:nvSpPr>
          <p:cNvPr id="121" name="Google Shape;121;p19"/>
          <p:cNvSpPr txBox="1"/>
          <p:nvPr>
            <p:ph idx="1" type="body"/>
          </p:nvPr>
        </p:nvSpPr>
        <p:spPr>
          <a:xfrm>
            <a:off x="457200" y="2192775"/>
            <a:ext cx="2631900" cy="273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
              <a:t>Research</a:t>
            </a:r>
            <a:endParaRPr/>
          </a:p>
          <a:p>
            <a:pPr indent="0" lvl="0" marL="0" rtl="0" algn="l">
              <a:lnSpc>
                <a:spcPct val="100000"/>
              </a:lnSpc>
              <a:spcBef>
                <a:spcPts val="600"/>
              </a:spcBef>
              <a:spcAft>
                <a:spcPts val="0"/>
              </a:spcAft>
              <a:buSzPts val="1400"/>
              <a:buNone/>
            </a:pPr>
            <a:r>
              <a:rPr lang="en"/>
              <a:t>Students will research a topic that aligns to their interests and the theme using primary and secondary sources to produce a thesis-driven, analytical project. </a:t>
            </a:r>
            <a:endParaRPr/>
          </a:p>
        </p:txBody>
      </p:sp>
      <p:sp>
        <p:nvSpPr>
          <p:cNvPr id="122" name="Google Shape;122;p19"/>
          <p:cNvSpPr txBox="1"/>
          <p:nvPr>
            <p:ph idx="2" type="body"/>
          </p:nvPr>
        </p:nvSpPr>
        <p:spPr>
          <a:xfrm>
            <a:off x="3223963" y="2192775"/>
            <a:ext cx="2631900" cy="273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
              <a:t>Produce</a:t>
            </a:r>
            <a:endParaRPr/>
          </a:p>
          <a:p>
            <a:pPr indent="0" lvl="0" marL="0" rtl="0" algn="l">
              <a:lnSpc>
                <a:spcPct val="100000"/>
              </a:lnSpc>
              <a:spcBef>
                <a:spcPts val="600"/>
              </a:spcBef>
              <a:spcAft>
                <a:spcPts val="0"/>
              </a:spcAft>
              <a:buSzPts val="1400"/>
              <a:buNone/>
            </a:pPr>
            <a:r>
              <a:rPr lang="en"/>
              <a:t>Students will produce a product of their choosing (performance, website, paper, documentary, exhibit board) with a formatted bibliography and a process paper detailing their research journey.</a:t>
            </a:r>
            <a:endParaRPr/>
          </a:p>
        </p:txBody>
      </p:sp>
      <p:sp>
        <p:nvSpPr>
          <p:cNvPr id="123" name="Google Shape;123;p19"/>
          <p:cNvSpPr txBox="1"/>
          <p:nvPr>
            <p:ph idx="3" type="body"/>
          </p:nvPr>
        </p:nvSpPr>
        <p:spPr>
          <a:xfrm>
            <a:off x="5990726" y="2192775"/>
            <a:ext cx="2631900" cy="273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
              <a:t>Demonstrate</a:t>
            </a:r>
            <a:endParaRPr/>
          </a:p>
          <a:p>
            <a:pPr indent="0" lvl="0" marL="0" rtl="0" algn="l">
              <a:lnSpc>
                <a:spcPct val="100000"/>
              </a:lnSpc>
              <a:spcBef>
                <a:spcPts val="600"/>
              </a:spcBef>
              <a:spcAft>
                <a:spcPts val="0"/>
              </a:spcAft>
              <a:buSzPts val="1400"/>
              <a:buNone/>
            </a:pPr>
            <a:r>
              <a:rPr lang="en"/>
              <a:t>Students will demonstrate their learning at a variety of venues for a variety of audiences; this might be a teacher showcase, parent showcase, district competition, or state competition. </a:t>
            </a:r>
            <a:endParaRPr/>
          </a:p>
          <a:p>
            <a:pPr indent="0" lvl="0" marL="0" rtl="0" algn="l">
              <a:lnSpc>
                <a:spcPct val="100000"/>
              </a:lnSpc>
              <a:spcBef>
                <a:spcPts val="600"/>
              </a:spcBef>
              <a:spcAft>
                <a:spcPts val="0"/>
              </a:spcAft>
              <a:buSzPts val="1400"/>
              <a:buNone/>
            </a:pPr>
            <a:r>
              <a:t/>
            </a:r>
            <a:endParaRPr/>
          </a:p>
        </p:txBody>
      </p:sp>
      <p:sp>
        <p:nvSpPr>
          <p:cNvPr id="124" name="Google Shape;124;p19"/>
          <p:cNvSpPr/>
          <p:nvPr/>
        </p:nvSpPr>
        <p:spPr>
          <a:xfrm>
            <a:off x="4141750" y="281249"/>
            <a:ext cx="788694" cy="805193"/>
          </a:xfrm>
          <a:custGeom>
            <a:rect b="b" l="l" r="r" t="t"/>
            <a:pathLst>
              <a:path extrusionOk="0" h="69056" w="67641">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9"/>
          <p:cNvSpPr/>
          <p:nvPr/>
        </p:nvSpPr>
        <p:spPr>
          <a:xfrm>
            <a:off x="4344921" y="482552"/>
            <a:ext cx="382375" cy="402591"/>
          </a:xfrm>
          <a:custGeom>
            <a:rect b="b" l="l" r="r" t="t"/>
            <a:pathLst>
              <a:path extrusionOk="0" h="18421" w="17496">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9"/>
          <p:cNvSpPr txBox="1"/>
          <p:nvPr>
            <p:ph idx="12" type="sldNum"/>
          </p:nvPr>
        </p:nvSpPr>
        <p:spPr>
          <a:xfrm>
            <a:off x="4297650" y="4832975"/>
            <a:ext cx="548700" cy="310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rsula template">
  <a:themeElements>
    <a:clrScheme name="Custom 347">
      <a:dk1>
        <a:srgbClr val="000000"/>
      </a:dk1>
      <a:lt1>
        <a:srgbClr val="FFFFFF"/>
      </a:lt1>
      <a:dk2>
        <a:srgbClr val="D1D8DF"/>
      </a:dk2>
      <a:lt2>
        <a:srgbClr val="4F565C"/>
      </a:lt2>
      <a:accent1>
        <a:srgbClr val="71AEF0"/>
      </a:accent1>
      <a:accent2>
        <a:srgbClr val="88E6DC"/>
      </a:accent2>
      <a:accent3>
        <a:srgbClr val="A6D145"/>
      </a:accent3>
      <a:accent4>
        <a:srgbClr val="FFE000"/>
      </a:accent4>
      <a:accent5>
        <a:srgbClr val="FC765C"/>
      </a:accent5>
      <a:accent6>
        <a:srgbClr val="A693C9"/>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